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9"/>
  </p:notesMasterIdLst>
  <p:sldIdLst>
    <p:sldId id="265" r:id="rId2"/>
    <p:sldId id="257" r:id="rId3"/>
    <p:sldId id="258" r:id="rId4"/>
    <p:sldId id="259" r:id="rId5"/>
    <p:sldId id="260" r:id="rId6"/>
    <p:sldId id="261" r:id="rId7"/>
    <p:sldId id="264" r:id="rId8"/>
  </p:sldIdLst>
  <p:sldSz cx="9144000" cy="5143500" type="screen16x9"/>
  <p:notesSz cx="6858000" cy="9144000"/>
  <p:embeddedFontLst>
    <p:embeddedFont>
      <p:font typeface="Arvo" panose="020B0604020202020204" charset="0"/>
      <p:regular r:id="rId10"/>
      <p:bold r:id="rId11"/>
      <p:italic r:id="rId12"/>
      <p:boldItalic r:id="rId13"/>
    </p:embeddedFont>
    <p:embeddedFont>
      <p:font typeface="Barlow" panose="00000500000000000000" pitchFamily="2" charset="0"/>
      <p:regular r:id="rId14"/>
      <p:bold r:id="rId15"/>
      <p:italic r:id="rId16"/>
      <p:boldItalic r:id="rId17"/>
    </p:embeddedFont>
    <p:embeddedFont>
      <p:font typeface="Bodoni" panose="020B060402020202020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Nunito" pitchFamily="2" charset="0"/>
      <p:regular r:id="rId26"/>
      <p:bold r:id="rId27"/>
      <p:italic r:id="rId28"/>
      <p:boldItalic r:id="rId29"/>
    </p:embeddedFont>
    <p:embeddedFont>
      <p:font typeface="Nunito Light" pitchFamily="2" charset="0"/>
      <p:regular r:id="rId30"/>
      <p:bold r:id="rId31"/>
      <p:italic r:id="rId32"/>
      <p:boldItalic r:id="rId33"/>
    </p:embeddedFont>
    <p:embeddedFont>
      <p:font typeface="Nunito SemiBold" pitchFamily="2" charset="0"/>
      <p:regular r:id="rId34"/>
      <p:bold r:id="rId35"/>
      <p:italic r:id="rId36"/>
      <p:boldItalic r:id="rId37"/>
    </p:embeddedFont>
    <p:embeddedFont>
      <p:font typeface="Ubuntu" panose="020B0504030602030204" pitchFamily="34" charset="0"/>
      <p:regular r:id="rId38"/>
      <p:bold r:id="rId39"/>
      <p:italic r:id="rId40"/>
      <p:boldItalic r:id="rId41"/>
    </p:embeddedFont>
    <p:embeddedFont>
      <p:font typeface="Ubuntu Light" panose="020B0304030602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C14229-85AB-4858-BC43-D2F65B289448}">
  <a:tblStyle styleId="{24C14229-85AB-4858-BC43-D2F65B2894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4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font" Target="fonts/font30.fntdata"/><Relationship Id="rId21" Type="http://schemas.openxmlformats.org/officeDocument/2006/relationships/font" Target="fonts/font12.fntdata"/><Relationship Id="rId34" Type="http://schemas.openxmlformats.org/officeDocument/2006/relationships/font" Target="fonts/font25.fntdata"/><Relationship Id="rId42" Type="http://schemas.openxmlformats.org/officeDocument/2006/relationships/font" Target="fonts/font3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7.fntdata"/><Relationship Id="rId29" Type="http://schemas.openxmlformats.org/officeDocument/2006/relationships/font" Target="fonts/font20.fntdata"/><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font" Target="fonts/font28.fntdata"/><Relationship Id="rId40" Type="http://schemas.openxmlformats.org/officeDocument/2006/relationships/font" Target="fonts/font31.fntdata"/><Relationship Id="rId45" Type="http://schemas.openxmlformats.org/officeDocument/2006/relationships/font" Target="fonts/font36.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font" Target="fonts/font27.fntdata"/><Relationship Id="rId49"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4" Type="http://schemas.openxmlformats.org/officeDocument/2006/relationships/font" Target="fonts/font35.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43" Type="http://schemas.openxmlformats.org/officeDocument/2006/relationships/font" Target="fonts/font3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font" Target="fonts/font29.fntdata"/><Relationship Id="rId46" Type="http://schemas.openxmlformats.org/officeDocument/2006/relationships/presProps" Target="presProps.xml"/><Relationship Id="rId20" Type="http://schemas.openxmlformats.org/officeDocument/2006/relationships/font" Target="fonts/font11.fntdata"/><Relationship Id="rId41"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20:47:49.418"/>
    </inkml:context>
    <inkml:brush xml:id="br0">
      <inkml:brushProperty name="width" value="0.35" units="cm"/>
      <inkml:brushProperty name="height" value="0.35" units="cm"/>
      <inkml:brushProperty name="color" value="#FFFFFF"/>
    </inkml:brush>
  </inkml:definitions>
  <inkml:trace contextRef="#ctx0" brushRef="#br0">470 59 24575,'4'1'0,"0"0"0,-1 0 0,1 0 0,-1 0 0,1 1 0,-1-1 0,1 1 0,-1 0 0,4 3 0,24 11 0,-12-11 0,1-1 0,38 3 0,-37-6 0,0 2 0,33 7 0,-51-9 0,0 0 0,1 1 0,-1-1 0,0 1 0,0-1 0,0 1 0,0 0 0,0 0 0,-1 0 0,1 1 0,-1-1 0,1 1 0,-1-1 0,0 1 0,0 0 0,0 0 0,0 0 0,0 0 0,-1 0 0,0 0 0,1 0 0,-1 0 0,1 7 0,-2-7 0,1-1 0,-1 1 0,0 0 0,0-1 0,-1 1 0,1 0 0,0-1 0,-1 1 0,0-1 0,1 1 0,-1 0 0,0-1 0,0 0 0,-1 1 0,1-1 0,0 0 0,-1 1 0,0-1 0,1 0 0,-1 0 0,0 0 0,0 0 0,0-1 0,0 1 0,0-1 0,-1 1 0,1-1 0,0 0 0,-1 1 0,-2 0 0,-17 4 0,1-1 0,-1-1 0,0-1 0,0-1 0,-1-1 0,1-1 0,-41-5 0,-11 1 0,13 4 0,32 1 0,-1 0 0,1-3 0,0 0 0,0-2 0,0 0 0,0-3 0,-31-10 0,18 1 0,20 9 0,0-2 0,-24-13 0,45 18 0,10 1 0,12 2 0,800 1 0,-355 2 0,-288 7 0,263 47 0,-307-35 0,-109-16 0,-37-5 0,-51-6 0,-36-9 0,-1024-176 0,1047 174 0,-2 4 0,1 3 0,-140 0 0,145 12-1365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f0680f8d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f0680f8d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f2452e70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f2452e70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8524708" y="46631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rgbClr val="81ECEC"/>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rgbClr val="81ECEC"/>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4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latin typeface="Arvo"/>
                <a:ea typeface="Arvo"/>
                <a:cs typeface="Arvo"/>
                <a:sym typeface="Arvo"/>
              </a:rPr>
              <a:t>‹#›</a:t>
            </a:fld>
            <a:endParaRPr sz="1200">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80"/>
        <p:cNvGrpSpPr/>
        <p:nvPr/>
      </p:nvGrpSpPr>
      <p:grpSpPr>
        <a:xfrm>
          <a:off x="0" y="0"/>
          <a:ext cx="0" cy="0"/>
          <a:chOff x="0" y="0"/>
          <a:chExt cx="0" cy="0"/>
        </a:xfrm>
      </p:grpSpPr>
      <p:sp>
        <p:nvSpPr>
          <p:cNvPr id="181" name="Google Shape;181;p2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txBox="1">
            <a:spLocks noGrp="1"/>
          </p:cNvSpPr>
          <p:nvPr>
            <p:ph type="title"/>
          </p:nvPr>
        </p:nvSpPr>
        <p:spPr>
          <a:xfrm>
            <a:off x="304475" y="307825"/>
            <a:ext cx="4779300" cy="14181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3000"/>
              <a:buNone/>
              <a:defRPr sz="3000">
                <a:solidFill>
                  <a:schemeClr val="lt2"/>
                </a:solidFill>
              </a:defRPr>
            </a:lvl1pPr>
            <a:lvl2pPr lvl="1"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2pPr>
            <a:lvl3pPr lvl="2"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3pPr>
            <a:lvl4pPr lvl="3"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4pPr>
            <a:lvl5pPr lvl="4"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5pPr>
            <a:lvl6pPr lvl="5"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6pPr>
            <a:lvl7pPr lvl="6"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7pPr>
            <a:lvl8pPr lvl="7"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8pPr>
            <a:lvl9pPr lvl="8" algn="l">
              <a:lnSpc>
                <a:spcPct val="100000"/>
              </a:lnSpc>
              <a:spcBef>
                <a:spcPts val="0"/>
              </a:spcBef>
              <a:spcAft>
                <a:spcPts val="0"/>
              </a:spcAft>
              <a:buClr>
                <a:schemeClr val="dk1"/>
              </a:buClr>
              <a:buSzPts val="3000"/>
              <a:buNone/>
              <a:defRPr sz="3000" b="1">
                <a:solidFill>
                  <a:schemeClr val="lt2"/>
                </a:solidFill>
                <a:latin typeface="Bodoni"/>
                <a:ea typeface="Bodoni"/>
                <a:cs typeface="Bodoni"/>
                <a:sym typeface="Bodoni"/>
              </a:defRPr>
            </a:lvl9pPr>
          </a:lstStyle>
          <a:p>
            <a:endParaRPr/>
          </a:p>
        </p:txBody>
      </p:sp>
      <p:sp>
        <p:nvSpPr>
          <p:cNvPr id="183" name="Google Shape;183;p28"/>
          <p:cNvSpPr txBox="1">
            <a:spLocks noGrp="1"/>
          </p:cNvSpPr>
          <p:nvPr>
            <p:ph type="body" idx="1"/>
          </p:nvPr>
        </p:nvSpPr>
        <p:spPr>
          <a:xfrm>
            <a:off x="304475" y="1808125"/>
            <a:ext cx="4779300" cy="30138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184" name="Google Shape;184;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185"/>
        <p:cNvGrpSpPr/>
        <p:nvPr/>
      </p:nvGrpSpPr>
      <p:grpSpPr>
        <a:xfrm>
          <a:off x="0" y="0"/>
          <a:ext cx="0" cy="0"/>
          <a:chOff x="0" y="0"/>
          <a:chExt cx="0" cy="0"/>
        </a:xfrm>
      </p:grpSpPr>
      <p:sp>
        <p:nvSpPr>
          <p:cNvPr id="186" name="Google Shape;186;p2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9"/>
          <p:cNvGrpSpPr/>
          <p:nvPr/>
        </p:nvGrpSpPr>
        <p:grpSpPr>
          <a:xfrm>
            <a:off x="0" y="0"/>
            <a:ext cx="9144153" cy="5143624"/>
            <a:chOff x="-77" y="25"/>
            <a:chExt cx="9144153" cy="5143624"/>
          </a:xfrm>
        </p:grpSpPr>
        <p:sp>
          <p:nvSpPr>
            <p:cNvPr id="188" name="Google Shape;188;p29"/>
            <p:cNvSpPr/>
            <p:nvPr/>
          </p:nvSpPr>
          <p:spPr>
            <a:xfrm rot="-5400000">
              <a:off x="-47653"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rot="-5400000">
              <a:off x="-47653"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rot="-5400000">
              <a:off x="-47653"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rot="-5400000">
              <a:off x="-47653"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rot="-5400000">
              <a:off x="-47653"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rot="5400000">
              <a:off x="714198"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rot="-5400000">
              <a:off x="714322"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rot="5400000">
              <a:off x="714198"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rot="-5400000">
              <a:off x="714322"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rot="5400000">
              <a:off x="714198"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rot="-5400000">
              <a:off x="714322"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rot="5400000">
              <a:off x="714198"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rot="5400000">
              <a:off x="714198"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rot="-5400000">
              <a:off x="714322"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rot="5400000">
              <a:off x="714198"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rot="-5400000">
              <a:off x="714322"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rot="5400000">
              <a:off x="1476173"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rot="-5400000">
              <a:off x="1476296"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rot="5400000">
              <a:off x="1476173"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rot="-5400000">
              <a:off x="1476296"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rot="5400000">
              <a:off x="1476173"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rot="-5400000">
              <a:off x="1476296"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rot="5400000">
              <a:off x="1476173"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rot="5400000">
              <a:off x="1476173"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rot="-5400000">
              <a:off x="1476296"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rot="5400000">
              <a:off x="1476173"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rot="-5400000">
              <a:off x="1476296"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rot="5400000">
              <a:off x="2238147"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rot="-5400000">
              <a:off x="2238271"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rot="5400000">
              <a:off x="2238147"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rot="-5400000">
              <a:off x="2238271"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5400000">
              <a:off x="2238147"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5400000">
              <a:off x="2238271"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rot="5400000">
              <a:off x="2238147"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rot="5400000">
              <a:off x="2238147"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rot="-5400000">
              <a:off x="2238271"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rot="5400000">
              <a:off x="2238147"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rot="-5400000">
              <a:off x="2238271"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rot="5400000">
              <a:off x="3000173"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rot="-5400000">
              <a:off x="3000297"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rot="5400000">
              <a:off x="3000173"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rot="-5400000">
              <a:off x="3000297"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rot="5400000">
              <a:off x="3000173"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rot="-5400000">
              <a:off x="3000297"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rot="5400000">
              <a:off x="3000173"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5400000">
              <a:off x="3000173"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3000297"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3000173"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rot="-5400000">
              <a:off x="3000297"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rot="5400000">
              <a:off x="3762251"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rot="-5400000">
              <a:off x="3762374"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5400000">
              <a:off x="3762251"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rot="-5400000">
              <a:off x="3762374"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rot="5400000">
              <a:off x="3762251"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rot="-5400000">
              <a:off x="3762374"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rot="5400000">
              <a:off x="3762251"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5400000">
              <a:off x="3762251"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rot="-5400000">
              <a:off x="3762374"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rot="5400000">
              <a:off x="3762251"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rot="-5400000">
              <a:off x="3762374"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rot="5400000">
              <a:off x="-47777"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rot="5400000">
              <a:off x="-47777"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rot="5400000">
              <a:off x="-47777"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rot="5400000">
              <a:off x="-47777"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rot="-5400000">
              <a:off x="166697"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rot="5400000">
              <a:off x="-47777"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rot="5400000">
              <a:off x="-47777"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rot="-5400000" flipH="1">
              <a:off x="166697"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rot="-5400000">
              <a:off x="928672"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rot="-5400000" flipH="1">
              <a:off x="928672"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rot="-5400000">
              <a:off x="1690646"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rot="-5400000" flipH="1">
              <a:off x="1690646"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rot="-5400000">
              <a:off x="2452621"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rot="-5400000" flipH="1">
              <a:off x="2452621"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rot="-5400000">
              <a:off x="3214647"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5400000" flipH="1">
              <a:off x="3214647"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rot="-5400000">
              <a:off x="3976724"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rot="-5400000" flipH="1">
              <a:off x="3976724"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rot="-5400000">
              <a:off x="4524349"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rot="-5400000">
              <a:off x="4524349"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rot="-5400000">
              <a:off x="4524349"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rot="-5400000">
              <a:off x="4524349"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rot="-5400000">
              <a:off x="4524349"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rot="5400000">
              <a:off x="5286200"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rot="-5400000">
              <a:off x="5286324"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rot="5400000">
              <a:off x="5286200"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rot="-5400000">
              <a:off x="5286324"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rot="5400000">
              <a:off x="5286200"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rot="-5400000">
              <a:off x="5286324"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rot="5400000">
              <a:off x="5286200"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rot="5400000">
              <a:off x="5286200"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rot="-5400000">
              <a:off x="5286324"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rot="5400000">
              <a:off x="5286200"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rot="-5400000">
              <a:off x="5286324"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rot="5400000">
              <a:off x="6048175"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rot="-5400000">
              <a:off x="6048298"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rot="5400000">
              <a:off x="6048175"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rot="-5400000">
              <a:off x="6048298"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rot="5400000">
              <a:off x="6048175"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rot="-5400000">
              <a:off x="6048298"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rot="5400000">
              <a:off x="6048175"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rot="5400000">
              <a:off x="6048175"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rot="-5400000">
              <a:off x="6048298"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rot="5400000">
              <a:off x="6048175"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rot="-5400000">
              <a:off x="6048298"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rot="5400000">
              <a:off x="6810149"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rot="-5400000">
              <a:off x="6810273"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rot="5400000">
              <a:off x="6810149"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rot="-5400000">
              <a:off x="6810273"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rot="5400000">
              <a:off x="6810149"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rot="-5400000">
              <a:off x="6810273"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rot="5400000">
              <a:off x="6810149"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rot="5400000">
              <a:off x="6810149"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rot="-5400000">
              <a:off x="6810273"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rot="5400000">
              <a:off x="6810149"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rot="-5400000">
              <a:off x="6810273"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rot="5400000">
              <a:off x="7572175"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rot="-5400000">
              <a:off x="7572299"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rot="5400000">
              <a:off x="7572175"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rot="-5400000">
              <a:off x="7572299"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rot="5400000">
              <a:off x="7572175"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rot="-5400000">
              <a:off x="7572299"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rot="5400000">
              <a:off x="7572175"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rot="5400000">
              <a:off x="7572175"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rot="-5400000">
              <a:off x="7572299"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rot="5400000">
              <a:off x="7572175"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rot="-5400000">
              <a:off x="7572299"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5400000">
              <a:off x="8334253"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rot="-5400000">
              <a:off x="8334377" y="219061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rot="5400000">
              <a:off x="8334253"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rot="-5400000">
              <a:off x="8334377" y="304787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rot="5400000">
              <a:off x="8334253"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rot="-5400000">
              <a:off x="8334377" y="390514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rot="5400000">
              <a:off x="8334253"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rot="5400000">
              <a:off x="8334253"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rot="-5400000">
              <a:off x="8334377" y="47618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rot="5400000">
              <a:off x="8334253"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rot="-5400000">
              <a:off x="8334377" y="13334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4524225" y="176215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5400000">
              <a:off x="4524225" y="261942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4524225" y="3476684"/>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5400000">
              <a:off x="4524225" y="4333949"/>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5400000">
              <a:off x="4738699"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4524225" y="47725"/>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rot="5400000">
              <a:off x="4524225" y="904990"/>
              <a:ext cx="857400" cy="762000"/>
            </a:xfrm>
            <a:prstGeom prst="triangle">
              <a:avLst>
                <a:gd name="adj" fmla="val 5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9"/>
            <p:cNvSpPr/>
            <p:nvPr/>
          </p:nvSpPr>
          <p:spPr>
            <a:xfrm rot="-5400000" flipH="1">
              <a:off x="4738699"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rot="-5400000">
              <a:off x="5500674"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rot="-5400000" flipH="1">
              <a:off x="5500674"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rot="-5400000">
              <a:off x="6262648"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rot="-5400000" flipH="1">
              <a:off x="6262648"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rot="-5400000">
              <a:off x="7024623"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rot="-5400000" flipH="1">
              <a:off x="7024623"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rot="-5400000">
              <a:off x="7786649"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9"/>
            <p:cNvSpPr/>
            <p:nvPr/>
          </p:nvSpPr>
          <p:spPr>
            <a:xfrm rot="-5400000" flipH="1">
              <a:off x="7786649"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rot="-5400000">
              <a:off x="8548727" y="4548163"/>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rot="-5400000" flipH="1">
              <a:off x="8548727" y="-166420"/>
              <a:ext cx="428700" cy="762000"/>
            </a:xfrm>
            <a:prstGeom prst="rtTriangle">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9"/>
          <p:cNvSpPr/>
          <p:nvPr/>
        </p:nvSpPr>
        <p:spPr>
          <a:xfrm>
            <a:off x="1527325" y="1290025"/>
            <a:ext cx="6089400" cy="25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txBox="1">
            <a:spLocks noGrp="1"/>
          </p:cNvSpPr>
          <p:nvPr>
            <p:ph type="title"/>
          </p:nvPr>
        </p:nvSpPr>
        <p:spPr>
          <a:xfrm>
            <a:off x="1885350" y="1897113"/>
            <a:ext cx="5373300" cy="13494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sz="3200" b="1">
                <a:solidFill>
                  <a:srgbClr val="212121"/>
                </a:solidFill>
              </a:defRPr>
            </a:lvl1pPr>
            <a:lvl2pPr lvl="1" algn="ctr">
              <a:lnSpc>
                <a:spcPct val="100000"/>
              </a:lnSpc>
              <a:spcBef>
                <a:spcPts val="0"/>
              </a:spcBef>
              <a:spcAft>
                <a:spcPts val="0"/>
              </a:spcAft>
              <a:buNone/>
              <a:defRPr sz="3200" b="1">
                <a:solidFill>
                  <a:srgbClr val="212121"/>
                </a:solidFill>
              </a:defRPr>
            </a:lvl2pPr>
            <a:lvl3pPr lvl="2" algn="ctr">
              <a:lnSpc>
                <a:spcPct val="100000"/>
              </a:lnSpc>
              <a:spcBef>
                <a:spcPts val="0"/>
              </a:spcBef>
              <a:spcAft>
                <a:spcPts val="0"/>
              </a:spcAft>
              <a:buNone/>
              <a:defRPr sz="3200" b="1">
                <a:solidFill>
                  <a:srgbClr val="212121"/>
                </a:solidFill>
              </a:defRPr>
            </a:lvl3pPr>
            <a:lvl4pPr lvl="3" algn="ctr">
              <a:lnSpc>
                <a:spcPct val="100000"/>
              </a:lnSpc>
              <a:spcBef>
                <a:spcPts val="0"/>
              </a:spcBef>
              <a:spcAft>
                <a:spcPts val="0"/>
              </a:spcAft>
              <a:buNone/>
              <a:defRPr sz="3200" b="1">
                <a:solidFill>
                  <a:srgbClr val="212121"/>
                </a:solidFill>
              </a:defRPr>
            </a:lvl4pPr>
            <a:lvl5pPr lvl="4" algn="ctr">
              <a:lnSpc>
                <a:spcPct val="100000"/>
              </a:lnSpc>
              <a:spcBef>
                <a:spcPts val="0"/>
              </a:spcBef>
              <a:spcAft>
                <a:spcPts val="0"/>
              </a:spcAft>
              <a:buNone/>
              <a:defRPr sz="3200" b="1">
                <a:solidFill>
                  <a:srgbClr val="212121"/>
                </a:solidFill>
              </a:defRPr>
            </a:lvl5pPr>
            <a:lvl6pPr lvl="5" algn="ctr">
              <a:lnSpc>
                <a:spcPct val="100000"/>
              </a:lnSpc>
              <a:spcBef>
                <a:spcPts val="0"/>
              </a:spcBef>
              <a:spcAft>
                <a:spcPts val="0"/>
              </a:spcAft>
              <a:buNone/>
              <a:defRPr sz="3200" b="1">
                <a:solidFill>
                  <a:srgbClr val="212121"/>
                </a:solidFill>
              </a:defRPr>
            </a:lvl6pPr>
            <a:lvl7pPr lvl="6" algn="ctr">
              <a:lnSpc>
                <a:spcPct val="100000"/>
              </a:lnSpc>
              <a:spcBef>
                <a:spcPts val="0"/>
              </a:spcBef>
              <a:spcAft>
                <a:spcPts val="0"/>
              </a:spcAft>
              <a:buNone/>
              <a:defRPr sz="3200" b="1">
                <a:solidFill>
                  <a:srgbClr val="212121"/>
                </a:solidFill>
              </a:defRPr>
            </a:lvl7pPr>
            <a:lvl8pPr lvl="7" algn="ctr">
              <a:lnSpc>
                <a:spcPct val="100000"/>
              </a:lnSpc>
              <a:spcBef>
                <a:spcPts val="0"/>
              </a:spcBef>
              <a:spcAft>
                <a:spcPts val="0"/>
              </a:spcAft>
              <a:buNone/>
              <a:defRPr sz="3200" b="1">
                <a:solidFill>
                  <a:srgbClr val="212121"/>
                </a:solidFill>
              </a:defRPr>
            </a:lvl8pPr>
            <a:lvl9pPr lvl="8" algn="ctr">
              <a:lnSpc>
                <a:spcPct val="100000"/>
              </a:lnSpc>
              <a:spcBef>
                <a:spcPts val="0"/>
              </a:spcBef>
              <a:spcAft>
                <a:spcPts val="0"/>
              </a:spcAft>
              <a:buNone/>
              <a:defRPr sz="3200" b="1">
                <a:solidFill>
                  <a:srgbClr val="212121"/>
                </a:solidFill>
              </a:defRPr>
            </a:lvl9pPr>
          </a:lstStyle>
          <a:p>
            <a:endParaRPr/>
          </a:p>
        </p:txBody>
      </p:sp>
      <p:sp>
        <p:nvSpPr>
          <p:cNvPr id="346" name="Google Shape;346;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rgbClr val="87EAD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rgbClr val="87EAD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chemeClr val="lt2"/>
                </a:solidFill>
                <a:latin typeface="Arvo"/>
                <a:ea typeface="Arvo"/>
                <a:cs typeface="Arvo"/>
                <a:sym typeface="Arvo"/>
              </a:defRPr>
            </a:lvl1pPr>
            <a:lvl2pPr lvl="1" rtl="0">
              <a:buNone/>
              <a:defRPr sz="1200">
                <a:solidFill>
                  <a:schemeClr val="lt2"/>
                </a:solidFill>
                <a:latin typeface="Arvo"/>
                <a:ea typeface="Arvo"/>
                <a:cs typeface="Arvo"/>
                <a:sym typeface="Arvo"/>
              </a:defRPr>
            </a:lvl2pPr>
            <a:lvl3pPr lvl="2" rtl="0">
              <a:buNone/>
              <a:defRPr sz="1200">
                <a:solidFill>
                  <a:schemeClr val="lt2"/>
                </a:solidFill>
                <a:latin typeface="Arvo"/>
                <a:ea typeface="Arvo"/>
                <a:cs typeface="Arvo"/>
                <a:sym typeface="Arvo"/>
              </a:defRPr>
            </a:lvl3pPr>
            <a:lvl4pPr lvl="3" rtl="0">
              <a:buNone/>
              <a:defRPr sz="1200">
                <a:solidFill>
                  <a:schemeClr val="lt2"/>
                </a:solidFill>
                <a:latin typeface="Arvo"/>
                <a:ea typeface="Arvo"/>
                <a:cs typeface="Arvo"/>
                <a:sym typeface="Arvo"/>
              </a:defRPr>
            </a:lvl4pPr>
            <a:lvl5pPr lvl="4" rtl="0">
              <a:buNone/>
              <a:defRPr sz="1200">
                <a:solidFill>
                  <a:schemeClr val="lt2"/>
                </a:solidFill>
                <a:latin typeface="Arvo"/>
                <a:ea typeface="Arvo"/>
                <a:cs typeface="Arvo"/>
                <a:sym typeface="Arvo"/>
              </a:defRPr>
            </a:lvl5pPr>
            <a:lvl6pPr lvl="5" rtl="0">
              <a:buNone/>
              <a:defRPr sz="1200">
                <a:solidFill>
                  <a:schemeClr val="lt2"/>
                </a:solidFill>
                <a:latin typeface="Arvo"/>
                <a:ea typeface="Arvo"/>
                <a:cs typeface="Arvo"/>
                <a:sym typeface="Arvo"/>
              </a:defRPr>
            </a:lvl6pPr>
            <a:lvl7pPr lvl="6" rtl="0">
              <a:buNone/>
              <a:defRPr sz="1200">
                <a:solidFill>
                  <a:schemeClr val="lt2"/>
                </a:solidFill>
                <a:latin typeface="Arvo"/>
                <a:ea typeface="Arvo"/>
                <a:cs typeface="Arvo"/>
                <a:sym typeface="Arvo"/>
              </a:defRPr>
            </a:lvl7pPr>
            <a:lvl8pPr lvl="7" rtl="0">
              <a:buNone/>
              <a:defRPr sz="1200">
                <a:solidFill>
                  <a:schemeClr val="lt2"/>
                </a:solidFill>
                <a:latin typeface="Arvo"/>
                <a:ea typeface="Arvo"/>
                <a:cs typeface="Arvo"/>
                <a:sym typeface="Arvo"/>
              </a:defRPr>
            </a:lvl8pPr>
            <a:lvl9pPr lvl="8" rtl="0">
              <a:buNone/>
              <a:defRPr sz="1200">
                <a:solidFill>
                  <a:schemeClr val="lt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rgbClr val="81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solidFill>
                  <a:schemeClr val="dk2"/>
                </a:solidFill>
                <a:latin typeface="Arvo"/>
                <a:ea typeface="Arvo"/>
                <a:cs typeface="Arvo"/>
                <a:sym typeface="Arvo"/>
              </a:defRPr>
            </a:lvl1pPr>
            <a:lvl2pPr lvl="1" rtl="0">
              <a:buNone/>
              <a:defRPr sz="1200">
                <a:solidFill>
                  <a:schemeClr val="dk2"/>
                </a:solidFill>
                <a:latin typeface="Arvo"/>
                <a:ea typeface="Arvo"/>
                <a:cs typeface="Arvo"/>
                <a:sym typeface="Arvo"/>
              </a:defRPr>
            </a:lvl2pPr>
            <a:lvl3pPr lvl="2" rtl="0">
              <a:buNone/>
              <a:defRPr sz="1200">
                <a:solidFill>
                  <a:schemeClr val="dk2"/>
                </a:solidFill>
                <a:latin typeface="Arvo"/>
                <a:ea typeface="Arvo"/>
                <a:cs typeface="Arvo"/>
                <a:sym typeface="Arvo"/>
              </a:defRPr>
            </a:lvl3pPr>
            <a:lvl4pPr lvl="3" rtl="0">
              <a:buNone/>
              <a:defRPr sz="1200">
                <a:solidFill>
                  <a:schemeClr val="dk2"/>
                </a:solidFill>
                <a:latin typeface="Arvo"/>
                <a:ea typeface="Arvo"/>
                <a:cs typeface="Arvo"/>
                <a:sym typeface="Arvo"/>
              </a:defRPr>
            </a:lvl4pPr>
            <a:lvl5pPr lvl="4" rtl="0">
              <a:buNone/>
              <a:defRPr sz="1200">
                <a:solidFill>
                  <a:schemeClr val="dk2"/>
                </a:solidFill>
                <a:latin typeface="Arvo"/>
                <a:ea typeface="Arvo"/>
                <a:cs typeface="Arvo"/>
                <a:sym typeface="Arvo"/>
              </a:defRPr>
            </a:lvl5pPr>
            <a:lvl6pPr lvl="5" rtl="0">
              <a:buNone/>
              <a:defRPr sz="1200">
                <a:solidFill>
                  <a:schemeClr val="dk2"/>
                </a:solidFill>
                <a:latin typeface="Arvo"/>
                <a:ea typeface="Arvo"/>
                <a:cs typeface="Arvo"/>
                <a:sym typeface="Arvo"/>
              </a:defRPr>
            </a:lvl6pPr>
            <a:lvl7pPr lvl="6" rtl="0">
              <a:buNone/>
              <a:defRPr sz="1200">
                <a:solidFill>
                  <a:schemeClr val="dk2"/>
                </a:solidFill>
                <a:latin typeface="Arvo"/>
                <a:ea typeface="Arvo"/>
                <a:cs typeface="Arvo"/>
                <a:sym typeface="Arvo"/>
              </a:defRPr>
            </a:lvl7pPr>
            <a:lvl8pPr lvl="7" rtl="0">
              <a:buNone/>
              <a:defRPr sz="1200">
                <a:solidFill>
                  <a:schemeClr val="dk2"/>
                </a:solidFill>
                <a:latin typeface="Arvo"/>
                <a:ea typeface="Arvo"/>
                <a:cs typeface="Arvo"/>
                <a:sym typeface="Arvo"/>
              </a:defRPr>
            </a:lvl8pPr>
            <a:lvl9pPr lvl="8" rtl="0">
              <a:buNone/>
              <a:defRPr sz="1200">
                <a:solidFill>
                  <a:schemeClr val="dk2"/>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9C73-9F39-522F-5DEB-3D35982C386B}"/>
              </a:ext>
            </a:extLst>
          </p:cNvPr>
          <p:cNvSpPr>
            <a:spLocks noGrp="1"/>
          </p:cNvSpPr>
          <p:nvPr>
            <p:ph type="title"/>
          </p:nvPr>
        </p:nvSpPr>
        <p:spPr>
          <a:xfrm>
            <a:off x="2914884" y="-50409"/>
            <a:ext cx="2545800" cy="1667400"/>
          </a:xfrm>
        </p:spPr>
        <p:txBody>
          <a:bodyPr/>
          <a:lstStyle/>
          <a:p>
            <a:pPr algn="ctr"/>
            <a:r>
              <a:rPr lang="en-IN" sz="400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Ce-202 </a:t>
            </a:r>
          </a:p>
        </p:txBody>
      </p:sp>
      <p:sp>
        <p:nvSpPr>
          <p:cNvPr id="10" name="TextBox 9">
            <a:extLst>
              <a:ext uri="{FF2B5EF4-FFF2-40B4-BE49-F238E27FC236}">
                <a16:creationId xmlns:a16="http://schemas.microsoft.com/office/drawing/2014/main" id="{7F3F0B4B-2205-9BA3-097F-9FB8A7EE2178}"/>
              </a:ext>
            </a:extLst>
          </p:cNvPr>
          <p:cNvSpPr txBox="1"/>
          <p:nvPr/>
        </p:nvSpPr>
        <p:spPr>
          <a:xfrm>
            <a:off x="-161364" y="1060647"/>
            <a:ext cx="7490012" cy="584775"/>
          </a:xfrm>
          <a:prstGeom prst="rect">
            <a:avLst/>
          </a:prstGeom>
          <a:noFill/>
        </p:spPr>
        <p:txBody>
          <a:bodyPr wrap="square" rtlCol="0">
            <a:spAutoFit/>
          </a:bodyPr>
          <a:lstStyle/>
          <a:p>
            <a:pPr algn="ctr"/>
            <a:endParaRPr lang="en-IN" sz="3200" b="1" spc="50" dirty="0">
              <a:ln w="0"/>
              <a:solidFill>
                <a:schemeClr val="bg2"/>
              </a:solidFill>
              <a:effectLst>
                <a:innerShdw blurRad="63500" dist="50800" dir="13500000">
                  <a:srgbClr val="000000">
                    <a:alpha val="50000"/>
                  </a:srgbClr>
                </a:innerShdw>
              </a:effectLst>
            </a:endParaRP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C261618E-8C3C-EAB7-1559-83A3EB6C96BB}"/>
                  </a:ext>
                </a:extLst>
              </p14:cNvPr>
              <p14:cNvContentPartPr/>
              <p14:nvPr/>
            </p14:nvContentPartPr>
            <p14:xfrm>
              <a:off x="980460" y="3421133"/>
              <a:ext cx="754560" cy="99000"/>
            </p14:xfrm>
          </p:contentPart>
        </mc:Choice>
        <mc:Fallback>
          <p:pic>
            <p:nvPicPr>
              <p:cNvPr id="11" name="Ink 10">
                <a:extLst>
                  <a:ext uri="{FF2B5EF4-FFF2-40B4-BE49-F238E27FC236}">
                    <a16:creationId xmlns:a16="http://schemas.microsoft.com/office/drawing/2014/main" id="{C261618E-8C3C-EAB7-1559-83A3EB6C96BB}"/>
                  </a:ext>
                </a:extLst>
              </p:cNvPr>
              <p:cNvPicPr/>
              <p:nvPr/>
            </p:nvPicPr>
            <p:blipFill>
              <a:blip r:embed="rId3"/>
              <a:stretch>
                <a:fillRect/>
              </a:stretch>
            </p:blipFill>
            <p:spPr>
              <a:xfrm>
                <a:off x="917460" y="3358133"/>
                <a:ext cx="880200" cy="224640"/>
              </a:xfrm>
              <a:prstGeom prst="rect">
                <a:avLst/>
              </a:prstGeom>
            </p:spPr>
          </p:pic>
        </mc:Fallback>
      </mc:AlternateContent>
      <p:sp>
        <p:nvSpPr>
          <p:cNvPr id="16" name="TextBox 15">
            <a:extLst>
              <a:ext uri="{FF2B5EF4-FFF2-40B4-BE49-F238E27FC236}">
                <a16:creationId xmlns:a16="http://schemas.microsoft.com/office/drawing/2014/main" id="{0A2CED3D-0454-916C-E857-1CF1FEF1D570}"/>
              </a:ext>
            </a:extLst>
          </p:cNvPr>
          <p:cNvSpPr txBox="1"/>
          <p:nvPr/>
        </p:nvSpPr>
        <p:spPr>
          <a:xfrm>
            <a:off x="4935071" y="3434580"/>
            <a:ext cx="3650877" cy="1169551"/>
          </a:xfrm>
          <a:prstGeom prst="rect">
            <a:avLst/>
          </a:prstGeom>
          <a:noFill/>
        </p:spPr>
        <p:txBody>
          <a:bodyPr wrap="square" rtlCol="0">
            <a:spAutoFit/>
          </a:bodyPr>
          <a:lstStyle/>
          <a:p>
            <a:pPr algn="l"/>
            <a:r>
              <a:rPr lang="en-IN" sz="1400" u="sng" dirty="0"/>
              <a:t>NAME    </a:t>
            </a:r>
            <a:r>
              <a:rPr lang="en-IN" sz="1400" dirty="0"/>
              <a:t>                                 </a:t>
            </a:r>
            <a:r>
              <a:rPr lang="en-IN" sz="1400" u="sng" dirty="0"/>
              <a:t>ROLL NO.</a:t>
            </a:r>
          </a:p>
          <a:p>
            <a:pPr algn="l"/>
            <a:r>
              <a:rPr lang="en-IN" sz="1400" dirty="0"/>
              <a:t>BAISHALI BORAH      	         210104029</a:t>
            </a:r>
          </a:p>
          <a:p>
            <a:pPr algn="l"/>
            <a:r>
              <a:rPr lang="en-IN" sz="1400" dirty="0"/>
              <a:t>IMNASEN AIER	        </a:t>
            </a:r>
            <a:r>
              <a:rPr lang="en-IN" dirty="0"/>
              <a:t> </a:t>
            </a:r>
            <a:r>
              <a:rPr lang="en-IN" sz="1400" dirty="0"/>
              <a:t>210104047</a:t>
            </a:r>
          </a:p>
          <a:p>
            <a:pPr algn="l"/>
            <a:r>
              <a:rPr lang="en-IN" sz="1400" dirty="0"/>
              <a:t>VIOLINA KASHYAP 	         210104116</a:t>
            </a:r>
          </a:p>
          <a:p>
            <a:endParaRPr lang="en-IN" dirty="0"/>
          </a:p>
        </p:txBody>
      </p:sp>
    </p:spTree>
    <p:extLst>
      <p:ext uri="{BB962C8B-B14F-4D97-AF65-F5344CB8AC3E}">
        <p14:creationId xmlns:p14="http://schemas.microsoft.com/office/powerpoint/2010/main" val="362783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1"/>
          <p:cNvSpPr txBox="1">
            <a:spLocks noGrp="1"/>
          </p:cNvSpPr>
          <p:nvPr>
            <p:ph type="title"/>
          </p:nvPr>
        </p:nvSpPr>
        <p:spPr>
          <a:xfrm>
            <a:off x="4713925" y="-48525"/>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latin typeface="Nunito"/>
                <a:ea typeface="Nunito"/>
                <a:cs typeface="Nunito"/>
                <a:sym typeface="Nunito"/>
              </a:rPr>
              <a:t>CONTENTS</a:t>
            </a:r>
            <a:endParaRPr lang="en-IN" sz="2800" dirty="0">
              <a:solidFill>
                <a:srgbClr val="434343"/>
              </a:solidFill>
              <a:latin typeface="Nunito"/>
              <a:ea typeface="Nunito"/>
              <a:cs typeface="Nunito"/>
              <a:sym typeface="Nunito"/>
            </a:endParaRPr>
          </a:p>
        </p:txBody>
      </p:sp>
      <p:sp>
        <p:nvSpPr>
          <p:cNvPr id="361" name="Google Shape;361;p31"/>
          <p:cNvSpPr txBox="1">
            <a:spLocks noGrp="1"/>
          </p:cNvSpPr>
          <p:nvPr>
            <p:ph type="title" idx="4294967295"/>
          </p:nvPr>
        </p:nvSpPr>
        <p:spPr>
          <a:xfrm>
            <a:off x="4526475" y="1350238"/>
            <a:ext cx="5311200" cy="6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500" dirty="0">
                <a:latin typeface="Nunito"/>
                <a:ea typeface="Nunito"/>
                <a:cs typeface="Nunito"/>
                <a:sym typeface="Nunito"/>
              </a:rPr>
              <a:t>INTRODUCTION</a:t>
            </a:r>
          </a:p>
          <a:p>
            <a:pPr marL="0" lvl="0" indent="0" algn="l" rtl="0">
              <a:spcBef>
                <a:spcPts val="0"/>
              </a:spcBef>
              <a:spcAft>
                <a:spcPts val="0"/>
              </a:spcAft>
              <a:buNone/>
            </a:pPr>
            <a:endParaRPr sz="1100" dirty="0">
              <a:latin typeface="Arial"/>
              <a:ea typeface="Arial"/>
              <a:cs typeface="Arial"/>
              <a:sym typeface="Arial"/>
            </a:endParaRPr>
          </a:p>
        </p:txBody>
      </p:sp>
      <p:sp>
        <p:nvSpPr>
          <p:cNvPr id="362" name="Google Shape;362;p31"/>
          <p:cNvSpPr txBox="1">
            <a:spLocks noGrp="1"/>
          </p:cNvSpPr>
          <p:nvPr>
            <p:ph type="title" idx="4294967295"/>
          </p:nvPr>
        </p:nvSpPr>
        <p:spPr>
          <a:xfrm>
            <a:off x="4526475" y="2490600"/>
            <a:ext cx="5311200" cy="6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500" dirty="0">
                <a:latin typeface="Nunito"/>
                <a:ea typeface="Nunito"/>
                <a:cs typeface="Nunito"/>
                <a:sym typeface="Nunito"/>
              </a:rPr>
              <a:t>DEMONSTRATION</a:t>
            </a:r>
            <a:endParaRPr sz="2500" dirty="0">
              <a:latin typeface="Nunito"/>
              <a:ea typeface="Nunito"/>
              <a:cs typeface="Nunito"/>
              <a:sym typeface="Nunito"/>
            </a:endParaRPr>
          </a:p>
        </p:txBody>
      </p:sp>
      <p:sp>
        <p:nvSpPr>
          <p:cNvPr id="363" name="Google Shape;363;p31"/>
          <p:cNvSpPr txBox="1">
            <a:spLocks noGrp="1"/>
          </p:cNvSpPr>
          <p:nvPr>
            <p:ph type="title" idx="4294967295"/>
          </p:nvPr>
        </p:nvSpPr>
        <p:spPr>
          <a:xfrm>
            <a:off x="4580500" y="3556516"/>
            <a:ext cx="5311200" cy="6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Nunito"/>
                <a:ea typeface="Nunito"/>
                <a:cs typeface="Nunito"/>
                <a:sym typeface="Nunito"/>
              </a:rPr>
              <a:t>APPLICATIONS</a:t>
            </a:r>
            <a:endParaRPr dirty="0">
              <a:latin typeface="Nunito"/>
              <a:ea typeface="Nunito"/>
              <a:cs typeface="Nunito"/>
              <a:sym typeface="Nunito"/>
            </a:endParaRPr>
          </a:p>
        </p:txBody>
      </p:sp>
      <p:sp>
        <p:nvSpPr>
          <p:cNvPr id="364" name="Google Shape;364;p31"/>
          <p:cNvSpPr txBox="1"/>
          <p:nvPr/>
        </p:nvSpPr>
        <p:spPr>
          <a:xfrm>
            <a:off x="4526475" y="1857925"/>
            <a:ext cx="309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i="1">
                <a:solidFill>
                  <a:schemeClr val="dk1"/>
                </a:solidFill>
                <a:latin typeface="Nunito"/>
                <a:ea typeface="Nunito"/>
                <a:cs typeface="Nunito"/>
                <a:sym typeface="Nunito"/>
              </a:rPr>
              <a:t>Strength-weight ratio and the importance of graphene</a:t>
            </a:r>
            <a:endParaRPr i="1">
              <a:latin typeface="Nunito Light"/>
              <a:ea typeface="Nunito Light"/>
              <a:cs typeface="Nunito Light"/>
              <a:sym typeface="Nunito Light"/>
            </a:endParaRPr>
          </a:p>
        </p:txBody>
      </p:sp>
      <p:cxnSp>
        <p:nvCxnSpPr>
          <p:cNvPr id="366" name="Google Shape;366;p31"/>
          <p:cNvCxnSpPr/>
          <p:nvPr/>
        </p:nvCxnSpPr>
        <p:spPr>
          <a:xfrm rot="10800000" flipH="1">
            <a:off x="4631025" y="1084750"/>
            <a:ext cx="2232000" cy="12000"/>
          </a:xfrm>
          <a:prstGeom prst="straightConnector1">
            <a:avLst/>
          </a:prstGeom>
          <a:noFill/>
          <a:ln w="76200" cap="flat" cmpd="sng">
            <a:solidFill>
              <a:schemeClr val="accent1"/>
            </a:solidFill>
            <a:prstDash val="solid"/>
            <a:round/>
            <a:headEnd type="none" w="med" len="med"/>
            <a:tailEnd type="none" w="med" len="med"/>
          </a:ln>
        </p:spPr>
      </p:cxnSp>
      <p:sp>
        <p:nvSpPr>
          <p:cNvPr id="367" name="Google Shape;367;p31"/>
          <p:cNvSpPr/>
          <p:nvPr/>
        </p:nvSpPr>
        <p:spPr>
          <a:xfrm>
            <a:off x="3787300" y="3588900"/>
            <a:ext cx="548700" cy="558300"/>
          </a:xfrm>
          <a:prstGeom prst="rect">
            <a:avLst/>
          </a:prstGeom>
          <a:solidFill>
            <a:srgbClr val="81ECE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787300" y="2500613"/>
            <a:ext cx="548700" cy="558300"/>
          </a:xfrm>
          <a:prstGeom prst="rect">
            <a:avLst/>
          </a:prstGeom>
          <a:solidFill>
            <a:srgbClr val="81ECE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787300" y="1412350"/>
            <a:ext cx="548700" cy="558300"/>
          </a:xfrm>
          <a:prstGeom prst="rect">
            <a:avLst/>
          </a:prstGeom>
          <a:solidFill>
            <a:srgbClr val="81ECE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txBox="1">
            <a:spLocks noGrp="1"/>
          </p:cNvSpPr>
          <p:nvPr>
            <p:ph type="title" idx="4294967295"/>
          </p:nvPr>
        </p:nvSpPr>
        <p:spPr>
          <a:xfrm>
            <a:off x="3787300" y="1373650"/>
            <a:ext cx="5487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1</a:t>
            </a:r>
            <a:endParaRPr dirty="0"/>
          </a:p>
        </p:txBody>
      </p:sp>
      <p:sp>
        <p:nvSpPr>
          <p:cNvPr id="371" name="Google Shape;371;p31"/>
          <p:cNvSpPr txBox="1">
            <a:spLocks noGrp="1"/>
          </p:cNvSpPr>
          <p:nvPr>
            <p:ph type="title" idx="4294967295"/>
          </p:nvPr>
        </p:nvSpPr>
        <p:spPr>
          <a:xfrm>
            <a:off x="3787300" y="3588900"/>
            <a:ext cx="5487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3</a:t>
            </a:r>
            <a:endParaRPr/>
          </a:p>
        </p:txBody>
      </p:sp>
      <p:sp>
        <p:nvSpPr>
          <p:cNvPr id="372" name="Google Shape;372;p31"/>
          <p:cNvSpPr txBox="1">
            <a:spLocks noGrp="1"/>
          </p:cNvSpPr>
          <p:nvPr>
            <p:ph type="title" idx="4294967295"/>
          </p:nvPr>
        </p:nvSpPr>
        <p:spPr>
          <a:xfrm>
            <a:off x="3787300" y="2461925"/>
            <a:ext cx="5487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2</a:t>
            </a:r>
            <a:endParaRPr/>
          </a:p>
        </p:txBody>
      </p:sp>
      <p:sp>
        <p:nvSpPr>
          <p:cNvPr id="373" name="Google Shape;373;p31"/>
          <p:cNvSpPr txBox="1"/>
          <p:nvPr/>
        </p:nvSpPr>
        <p:spPr>
          <a:xfrm>
            <a:off x="4580500" y="2956088"/>
            <a:ext cx="309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i="1">
                <a:solidFill>
                  <a:schemeClr val="dk1"/>
                </a:solidFill>
                <a:latin typeface="Nunito"/>
                <a:ea typeface="Nunito"/>
                <a:cs typeface="Nunito"/>
                <a:sym typeface="Nunito"/>
              </a:rPr>
              <a:t>Experiment and testing procedure</a:t>
            </a:r>
            <a:endParaRPr i="1">
              <a:latin typeface="Nunito Light"/>
              <a:ea typeface="Nunito Light"/>
              <a:cs typeface="Nunito Light"/>
              <a:sym typeface="Nunito Light"/>
            </a:endParaRPr>
          </a:p>
        </p:txBody>
      </p:sp>
      <p:sp>
        <p:nvSpPr>
          <p:cNvPr id="374" name="Google Shape;374;p31"/>
          <p:cNvSpPr txBox="1"/>
          <p:nvPr/>
        </p:nvSpPr>
        <p:spPr>
          <a:xfrm>
            <a:off x="4631025" y="3975763"/>
            <a:ext cx="3092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i="1" dirty="0">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68C68B57-3C76-708D-4E3E-172AA1B4928C}"/>
              </a:ext>
            </a:extLst>
          </p:cNvPr>
          <p:cNvPicPr>
            <a:picLocks noChangeAspect="1"/>
          </p:cNvPicPr>
          <p:nvPr/>
        </p:nvPicPr>
        <p:blipFill>
          <a:blip r:embed="rId3"/>
          <a:stretch>
            <a:fillRect/>
          </a:stretch>
        </p:blipFill>
        <p:spPr>
          <a:xfrm>
            <a:off x="362391" y="389930"/>
            <a:ext cx="3041278" cy="43381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2"/>
          <p:cNvSpPr txBox="1">
            <a:spLocks noGrp="1"/>
          </p:cNvSpPr>
          <p:nvPr>
            <p:ph type="title"/>
          </p:nvPr>
        </p:nvSpPr>
        <p:spPr>
          <a:xfrm>
            <a:off x="307501" y="639900"/>
            <a:ext cx="38619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300">
                <a:solidFill>
                  <a:srgbClr val="000000"/>
                </a:solidFill>
                <a:latin typeface="Nunito"/>
                <a:ea typeface="Nunito"/>
                <a:cs typeface="Nunito"/>
                <a:sym typeface="Nunito"/>
              </a:rPr>
              <a:t>Strength to Weight Ratio</a:t>
            </a:r>
            <a:endParaRPr sz="3300">
              <a:solidFill>
                <a:srgbClr val="000000"/>
              </a:solidFill>
              <a:latin typeface="Nunito"/>
              <a:ea typeface="Nunito"/>
              <a:cs typeface="Nunito"/>
              <a:sym typeface="Nunito"/>
            </a:endParaRPr>
          </a:p>
        </p:txBody>
      </p:sp>
      <p:sp>
        <p:nvSpPr>
          <p:cNvPr id="380" name="Google Shape;380;p32"/>
          <p:cNvSpPr txBox="1">
            <a:spLocks noGrp="1"/>
          </p:cNvSpPr>
          <p:nvPr>
            <p:ph type="subTitle" idx="1"/>
          </p:nvPr>
        </p:nvSpPr>
        <p:spPr>
          <a:xfrm>
            <a:off x="297450" y="2238175"/>
            <a:ext cx="8549100" cy="56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150" dirty="0">
                <a:solidFill>
                  <a:srgbClr val="282829"/>
                </a:solidFill>
                <a:highlight>
                  <a:schemeClr val="lt1"/>
                </a:highlight>
                <a:latin typeface="Nunito SemiBold"/>
                <a:ea typeface="Nunito SemiBold"/>
                <a:cs typeface="Nunito SemiBold"/>
                <a:sym typeface="Nunito SemiBold"/>
              </a:rPr>
              <a:t> </a:t>
            </a:r>
            <a:r>
              <a:rPr lang="es" sz="1350" dirty="0">
                <a:solidFill>
                  <a:srgbClr val="282829"/>
                </a:solidFill>
                <a:highlight>
                  <a:schemeClr val="lt1"/>
                </a:highlight>
                <a:latin typeface="Nunito SemiBold"/>
                <a:ea typeface="Nunito SemiBold"/>
                <a:cs typeface="Nunito SemiBold"/>
                <a:sym typeface="Nunito SemiBold"/>
              </a:rPr>
              <a:t>All materials have a known strength for a given cross-sectional area and all materials have a density. The</a:t>
            </a:r>
            <a:endParaRPr lang="en-US" sz="1350" dirty="0">
              <a:solidFill>
                <a:srgbClr val="282829"/>
              </a:solidFill>
              <a:highlight>
                <a:schemeClr val="lt1"/>
              </a:highlight>
              <a:latin typeface="Nunito SemiBold"/>
              <a:ea typeface="Nunito SemiBold"/>
              <a:cs typeface="Nunito SemiBold"/>
              <a:sym typeface="Nunito SemiBold"/>
            </a:endParaRPr>
          </a:p>
          <a:p>
            <a:pPr marL="0" lvl="0" indent="0" algn="just" rtl="0">
              <a:spcBef>
                <a:spcPts val="0"/>
              </a:spcBef>
              <a:spcAft>
                <a:spcPts val="0"/>
              </a:spcAft>
              <a:buNone/>
            </a:pPr>
            <a:r>
              <a:rPr lang="en-US" sz="1350" dirty="0">
                <a:solidFill>
                  <a:srgbClr val="282829"/>
                </a:solidFill>
                <a:highlight>
                  <a:schemeClr val="lt1"/>
                </a:highlight>
                <a:latin typeface="Nunito SemiBold"/>
                <a:ea typeface="Nunito SemiBold"/>
                <a:cs typeface="Nunito SemiBold"/>
                <a:sym typeface="Nunito SemiBold"/>
              </a:rPr>
              <a:t>ratio of the two is the strength to weight ratio.</a:t>
            </a:r>
          </a:p>
          <a:p>
            <a:pPr marL="0" lvl="0" indent="0" algn="l" rtl="0">
              <a:spcBef>
                <a:spcPts val="0"/>
              </a:spcBef>
              <a:spcAft>
                <a:spcPts val="0"/>
              </a:spcAft>
              <a:buNone/>
            </a:pPr>
            <a:endParaRPr sz="1350" dirty="0">
              <a:solidFill>
                <a:srgbClr val="282829"/>
              </a:solidFill>
              <a:highlight>
                <a:schemeClr val="lt1"/>
              </a:highlight>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800" dirty="0">
              <a:latin typeface="Arial"/>
              <a:ea typeface="Arial"/>
              <a:cs typeface="Arial"/>
              <a:sym typeface="Arial"/>
            </a:endParaRPr>
          </a:p>
        </p:txBody>
      </p:sp>
      <p:cxnSp>
        <p:nvCxnSpPr>
          <p:cNvPr id="381" name="Google Shape;381;p32"/>
          <p:cNvCxnSpPr/>
          <p:nvPr/>
        </p:nvCxnSpPr>
        <p:spPr>
          <a:xfrm>
            <a:off x="666500" y="17544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382" name="Google Shape;382;p32"/>
          <p:cNvSpPr txBox="1"/>
          <p:nvPr/>
        </p:nvSpPr>
        <p:spPr>
          <a:xfrm>
            <a:off x="307500" y="2802475"/>
            <a:ext cx="8378700" cy="224017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sz="1350" dirty="0">
                <a:latin typeface="Nunito SemiBold"/>
                <a:ea typeface="Nunito SemiBold"/>
                <a:cs typeface="Nunito SemiBold"/>
                <a:sym typeface="Nunito SemiBold"/>
              </a:rPr>
              <a:t>It is defined as the load-carrying capacity of a structural material divided by its weight. For materials in compression, we may use a characteristic compressive stress. Similarly, we may use tensile stress or shear stress depending on application (as obtained from a stress-strain curve) as a measure of strength. For instance, either the yield stress or the ultimate stress could be used, depending upon the particular application. </a:t>
            </a:r>
          </a:p>
          <a:p>
            <a:pPr marL="0" lvl="0" indent="0" algn="just" rtl="0">
              <a:spcBef>
                <a:spcPts val="0"/>
              </a:spcBef>
              <a:spcAft>
                <a:spcPts val="0"/>
              </a:spcAft>
              <a:buNone/>
            </a:pPr>
            <a:endParaRPr lang="es" sz="1350" dirty="0">
              <a:latin typeface="Nunito SemiBold"/>
              <a:ea typeface="Nunito SemiBold"/>
              <a:cs typeface="Nunito SemiBold"/>
              <a:sym typeface="Nunito SemiBold"/>
            </a:endParaRPr>
          </a:p>
          <a:p>
            <a:pPr marL="0" lvl="0" indent="0" algn="just" rtl="0">
              <a:spcBef>
                <a:spcPts val="0"/>
              </a:spcBef>
              <a:spcAft>
                <a:spcPts val="0"/>
              </a:spcAft>
              <a:buNone/>
            </a:pPr>
            <a:r>
              <a:rPr lang="en-US" b="1" dirty="0">
                <a:latin typeface="Lato" panose="020F0502020204030203" pitchFamily="34" charset="0"/>
              </a:rPr>
              <a:t>G</a:t>
            </a:r>
            <a:r>
              <a:rPr lang="en-US" b="1" i="0" dirty="0">
                <a:solidFill>
                  <a:srgbClr val="000000"/>
                </a:solidFill>
                <a:effectLst/>
                <a:latin typeface="Lato" panose="020F0502020204030203" pitchFamily="34" charset="0"/>
              </a:rPr>
              <a:t>raphene material has the world’s best strength-to-weight ratio</a:t>
            </a:r>
            <a:r>
              <a:rPr lang="en-US" sz="1200" b="1" i="0" dirty="0">
                <a:solidFill>
                  <a:srgbClr val="000000"/>
                </a:solidFill>
                <a:effectLst/>
                <a:latin typeface="Lato" panose="020F0502020204030203" pitchFamily="34" charset="0"/>
              </a:rPr>
              <a:t>. </a:t>
            </a:r>
            <a:r>
              <a:rPr lang="en-US" sz="1200" b="1" dirty="0">
                <a:latin typeface="Lato" panose="020F0502020204030203" pitchFamily="34" charset="0"/>
              </a:rPr>
              <a:t>It has a</a:t>
            </a:r>
            <a:r>
              <a:rPr lang="en-US" sz="1200" b="0" i="0" dirty="0">
                <a:solidFill>
                  <a:srgbClr val="000000"/>
                </a:solidFill>
                <a:effectLst/>
                <a:latin typeface="Lato" panose="020F0502020204030203" pitchFamily="34" charset="0"/>
              </a:rPr>
              <a:t> </a:t>
            </a:r>
            <a:r>
              <a:rPr lang="en-US" b="0" i="0" dirty="0">
                <a:solidFill>
                  <a:srgbClr val="000000"/>
                </a:solidFill>
                <a:effectLst/>
                <a:latin typeface="Lato" panose="020F0502020204030203" pitchFamily="34" charset="0"/>
              </a:rPr>
              <a:t>sponge-like configuration with a density of just 5 percent yielding a strength 10 times that of steel.</a:t>
            </a:r>
            <a:endParaRPr dirty="0">
              <a:latin typeface="Nunito SemiBold"/>
              <a:ea typeface="Nunito SemiBold"/>
              <a:cs typeface="Nunito SemiBold"/>
              <a:sym typeface="Nunito SemiBold"/>
            </a:endParaRPr>
          </a:p>
        </p:txBody>
      </p:sp>
      <p:sp>
        <p:nvSpPr>
          <p:cNvPr id="383" name="Google Shape;383;p32"/>
          <p:cNvSpPr txBox="1"/>
          <p:nvPr/>
        </p:nvSpPr>
        <p:spPr>
          <a:xfrm>
            <a:off x="5775725" y="417900"/>
            <a:ext cx="2068200" cy="7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Ubuntu Light"/>
              <a:ea typeface="Ubuntu Light"/>
              <a:cs typeface="Ubuntu Light"/>
              <a:sym typeface="Ubuntu Light"/>
            </a:endParaRPr>
          </a:p>
        </p:txBody>
      </p:sp>
      <p:pic>
        <p:nvPicPr>
          <p:cNvPr id="384" name="Google Shape;384;p32"/>
          <p:cNvPicPr preferRelativeResize="0"/>
          <p:nvPr/>
        </p:nvPicPr>
        <p:blipFill>
          <a:blip r:embed="rId3">
            <a:alphaModFix/>
          </a:blip>
          <a:stretch>
            <a:fillRect/>
          </a:stretch>
        </p:blipFill>
        <p:spPr>
          <a:xfrm>
            <a:off x="4531175" y="269111"/>
            <a:ext cx="4017475" cy="1591191"/>
          </a:xfrm>
          <a:prstGeom prst="rect">
            <a:avLst/>
          </a:prstGeom>
          <a:noFill/>
          <a:ln w="9525" cap="flat" cmpd="sng">
            <a:solidFill>
              <a:srgbClr val="999999"/>
            </a:solidFill>
            <a:prstDash val="solid"/>
            <a:round/>
            <a:headEnd type="none" w="sm" len="sm"/>
            <a:tailEnd type="none" w="sm" len="sm"/>
          </a:ln>
        </p:spPr>
      </p:pic>
      <p:sp>
        <p:nvSpPr>
          <p:cNvPr id="385" name="Google Shape;385;p32"/>
          <p:cNvSpPr txBox="1"/>
          <p:nvPr/>
        </p:nvSpPr>
        <p:spPr>
          <a:xfrm>
            <a:off x="5092975" y="1860300"/>
            <a:ext cx="5011200" cy="1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i="1">
                <a:latin typeface="Nunito SemiBold"/>
                <a:ea typeface="Nunito SemiBold"/>
                <a:cs typeface="Nunito SemiBold"/>
                <a:sym typeface="Nunito SemiBold"/>
              </a:rPr>
              <a:t>Strength to weight ratio of Steel and Aluminium</a:t>
            </a:r>
            <a:endParaRPr sz="900" i="1">
              <a:latin typeface="Nunito SemiBold"/>
              <a:ea typeface="Nunito SemiBold"/>
              <a:cs typeface="Nunito SemiBold"/>
              <a:sym typeface="Nunito SemiBold"/>
            </a:endParaRPr>
          </a:p>
          <a:p>
            <a:pPr marL="0" lvl="0" indent="0" algn="l" rtl="0">
              <a:spcBef>
                <a:spcPts val="0"/>
              </a:spcBef>
              <a:spcAft>
                <a:spcPts val="0"/>
              </a:spcAft>
              <a:buNone/>
            </a:pPr>
            <a:endParaRPr sz="900" b="1" i="1"/>
          </a:p>
        </p:txBody>
      </p:sp>
      <p:cxnSp>
        <p:nvCxnSpPr>
          <p:cNvPr id="386" name="Google Shape;386;p32"/>
          <p:cNvCxnSpPr/>
          <p:nvPr/>
        </p:nvCxnSpPr>
        <p:spPr>
          <a:xfrm>
            <a:off x="1342700" y="175440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387" name="Google Shape;387;p32"/>
          <p:cNvCxnSpPr/>
          <p:nvPr/>
        </p:nvCxnSpPr>
        <p:spPr>
          <a:xfrm>
            <a:off x="1970900" y="175440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388" name="Google Shape;388;p32"/>
          <p:cNvCxnSpPr/>
          <p:nvPr/>
        </p:nvCxnSpPr>
        <p:spPr>
          <a:xfrm>
            <a:off x="358600" y="175440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389" name="Google Shape;389;p32"/>
          <p:cNvCxnSpPr/>
          <p:nvPr/>
        </p:nvCxnSpPr>
        <p:spPr>
          <a:xfrm>
            <a:off x="2203425" y="1754400"/>
            <a:ext cx="950700" cy="4500"/>
          </a:xfrm>
          <a:prstGeom prst="straightConnector1">
            <a:avLst/>
          </a:prstGeom>
          <a:noFill/>
          <a:ln w="76200" cap="flat" cmpd="sng">
            <a:solidFill>
              <a:schemeClr val="accent1"/>
            </a:solidFill>
            <a:prstDash val="solid"/>
            <a:round/>
            <a:headEnd type="none" w="med" len="med"/>
            <a:tailEnd type="none" w="med" len="med"/>
          </a:ln>
        </p:spPr>
      </p:cxnSp>
      <p:sp>
        <p:nvSpPr>
          <p:cNvPr id="390" name="Google Shape;390;p32"/>
          <p:cNvSpPr txBox="1"/>
          <p:nvPr/>
        </p:nvSpPr>
        <p:spPr>
          <a:xfrm>
            <a:off x="3182100" y="4271050"/>
            <a:ext cx="727500" cy="4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900" b="1" i="1" baseline="-25000" dirty="0">
                <a:latin typeface="Ubuntu"/>
                <a:ea typeface="Ubuntu"/>
                <a:cs typeface="Ubuntu"/>
                <a:sym typeface="Ubuntu"/>
              </a:rPr>
              <a:t> </a:t>
            </a:r>
            <a:endParaRPr sz="1900" b="1" i="1" baseline="-25000" dirty="0">
              <a:latin typeface="Ubuntu"/>
              <a:ea typeface="Ubuntu"/>
              <a:cs typeface="Ubuntu"/>
              <a:sym typeface="Ubuntu"/>
            </a:endParaRPr>
          </a:p>
        </p:txBody>
      </p:sp>
      <p:sp>
        <p:nvSpPr>
          <p:cNvPr id="391" name="Google Shape;391;p32"/>
          <p:cNvSpPr txBox="1"/>
          <p:nvPr/>
        </p:nvSpPr>
        <p:spPr>
          <a:xfrm>
            <a:off x="3322350" y="4186450"/>
            <a:ext cx="11745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dirty="0">
                <a:solidFill>
                  <a:srgbClr val="202124"/>
                </a:solidFill>
                <a:highlight>
                  <a:srgbClr val="FFFFFF"/>
                </a:highlight>
              </a:rPr>
              <a:t> </a:t>
            </a:r>
            <a:r>
              <a:rPr lang="es" sz="1850" b="1" dirty="0">
                <a:solidFill>
                  <a:srgbClr val="202124"/>
                </a:solidFill>
                <a:highlight>
                  <a:srgbClr val="FFFFFF"/>
                </a:highlight>
              </a:rPr>
              <a:t>  </a:t>
            </a:r>
            <a:endParaRPr sz="1850" b="1" dirty="0">
              <a:solidFill>
                <a:srgbClr val="202124"/>
              </a:solidFill>
              <a:highlight>
                <a:srgbClr val="FFFFFF"/>
              </a:highlight>
            </a:endParaRPr>
          </a:p>
          <a:p>
            <a:pPr marL="0" lvl="0" indent="0" algn="l" rtl="0">
              <a:spcBef>
                <a:spcPts val="0"/>
              </a:spcBef>
              <a:spcAft>
                <a:spcPts val="0"/>
              </a:spcAft>
              <a:buNone/>
            </a:pPr>
            <a:r>
              <a:rPr lang="es" sz="1850" b="1" dirty="0">
                <a:solidFill>
                  <a:srgbClr val="202124"/>
                </a:solidFill>
                <a:highlight>
                  <a:srgbClr val="FFFFFF"/>
                </a:highlight>
              </a:rPr>
              <a:t> </a:t>
            </a:r>
            <a:endParaRPr sz="1850" b="1" dirty="0">
              <a:solidFill>
                <a:srgbClr val="202124"/>
              </a:solidFill>
              <a:highlight>
                <a:srgbClr val="FFFFFF"/>
              </a:highlight>
            </a:endParaRPr>
          </a:p>
        </p:txBody>
      </p:sp>
      <p:sp>
        <p:nvSpPr>
          <p:cNvPr id="394" name="Google Shape;394;p32"/>
          <p:cNvSpPr/>
          <p:nvPr/>
        </p:nvSpPr>
        <p:spPr>
          <a:xfrm>
            <a:off x="512050" y="1951550"/>
            <a:ext cx="1174500" cy="226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solidFill>
                  <a:srgbClr val="000000"/>
                </a:solidFill>
                <a:latin typeface="Nunito"/>
                <a:ea typeface="Nunito"/>
                <a:cs typeface="Nunito"/>
                <a:sym typeface="Nunito"/>
              </a:rPr>
              <a:t>WHY WAS GRAPHENE PREFERRED?</a:t>
            </a:r>
            <a:endParaRPr sz="2400" dirty="0">
              <a:solidFill>
                <a:srgbClr val="000000"/>
              </a:solidFill>
              <a:latin typeface="Nunito"/>
              <a:ea typeface="Nunito"/>
              <a:cs typeface="Nunito"/>
              <a:sym typeface="Nunito"/>
            </a:endParaRPr>
          </a:p>
        </p:txBody>
      </p:sp>
      <p:sp>
        <p:nvSpPr>
          <p:cNvPr id="401" name="Google Shape;401;p33"/>
          <p:cNvSpPr txBox="1"/>
          <p:nvPr/>
        </p:nvSpPr>
        <p:spPr>
          <a:xfrm>
            <a:off x="499650" y="1507175"/>
            <a:ext cx="8144700" cy="32019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SzPts val="1350"/>
              <a:buFont typeface="Nunito SemiBold"/>
              <a:buChar char="●"/>
            </a:pPr>
            <a:r>
              <a:rPr lang="es" sz="1350">
                <a:latin typeface="Nunito SemiBold"/>
                <a:ea typeface="Nunito SemiBold"/>
                <a:cs typeface="Nunito SemiBold"/>
                <a:sym typeface="Nunito SemiBold"/>
              </a:rPr>
              <a:t>Graphene, in its two-dimensional form, is one of the strongest lightweight materials known.</a:t>
            </a:r>
            <a:endParaRPr sz="1350">
              <a:latin typeface="Nunito SemiBold"/>
              <a:ea typeface="Nunito SemiBold"/>
              <a:cs typeface="Nunito SemiBold"/>
              <a:sym typeface="Nunito SemiBold"/>
            </a:endParaRPr>
          </a:p>
          <a:p>
            <a:pPr marL="457200" lvl="0" indent="-314325" algn="l" rtl="0">
              <a:spcBef>
                <a:spcPts val="0"/>
              </a:spcBef>
              <a:spcAft>
                <a:spcPts val="0"/>
              </a:spcAft>
              <a:buSzPts val="1350"/>
              <a:buFont typeface="Nunito SemiBold"/>
              <a:buChar char="●"/>
            </a:pPr>
            <a:r>
              <a:rPr lang="es" sz="1350">
                <a:latin typeface="Nunito SemiBold"/>
                <a:ea typeface="Nunito SemiBold"/>
                <a:cs typeface="Nunito SemiBold"/>
                <a:sym typeface="Nunito SemiBold"/>
              </a:rPr>
              <a:t>These 2D sheets are exceptionally thin and they have to be converted into 3D models.</a:t>
            </a:r>
            <a:endParaRPr sz="1350">
              <a:latin typeface="Nunito SemiBold"/>
              <a:ea typeface="Nunito SemiBold"/>
              <a:cs typeface="Nunito SemiBold"/>
              <a:sym typeface="Nunito SemiBold"/>
            </a:endParaRPr>
          </a:p>
          <a:p>
            <a:pPr marL="457200" lvl="0" indent="-314325" algn="l" rtl="0">
              <a:spcBef>
                <a:spcPts val="0"/>
              </a:spcBef>
              <a:spcAft>
                <a:spcPts val="0"/>
              </a:spcAft>
              <a:buSzPts val="1350"/>
              <a:buFont typeface="Nunito SemiBold"/>
              <a:buChar char="●"/>
            </a:pPr>
            <a:r>
              <a:rPr lang="es" sz="1350">
                <a:latin typeface="Nunito SemiBold"/>
                <a:ea typeface="Nunito SemiBold"/>
                <a:cs typeface="Nunito SemiBold"/>
                <a:sym typeface="Nunito SemiBold"/>
              </a:rPr>
              <a:t>During this conversion, Graphene </a:t>
            </a:r>
            <a:r>
              <a:rPr lang="es" sz="1350">
                <a:solidFill>
                  <a:srgbClr val="050505"/>
                </a:solidFill>
                <a:latin typeface="Nunito SemiBold"/>
                <a:ea typeface="Nunito SemiBold"/>
                <a:cs typeface="Nunito SemiBold"/>
                <a:sym typeface="Nunito SemiBold"/>
              </a:rPr>
              <a:t>produces a strong, stable structure whose form resembles that of some corals and microscopic creatures called diatoms.</a:t>
            </a:r>
            <a:endParaRPr sz="1350">
              <a:solidFill>
                <a:srgbClr val="050505"/>
              </a:solidFill>
              <a:latin typeface="Nunito SemiBold"/>
              <a:ea typeface="Nunito SemiBold"/>
              <a:cs typeface="Nunito SemiBold"/>
              <a:sym typeface="Nunito SemiBold"/>
            </a:endParaRPr>
          </a:p>
          <a:p>
            <a:pPr marL="457200" lvl="0" indent="-314325" algn="l" rtl="0">
              <a:spcBef>
                <a:spcPts val="0"/>
              </a:spcBef>
              <a:spcAft>
                <a:spcPts val="0"/>
              </a:spcAft>
              <a:buClr>
                <a:srgbClr val="050505"/>
              </a:buClr>
              <a:buSzPts val="1350"/>
              <a:buFont typeface="Nunito SemiBold"/>
              <a:buChar char="●"/>
            </a:pPr>
            <a:r>
              <a:rPr lang="es" sz="1350">
                <a:solidFill>
                  <a:srgbClr val="050505"/>
                </a:solidFill>
                <a:latin typeface="Nunito SemiBold"/>
                <a:ea typeface="Nunito SemiBold"/>
                <a:cs typeface="Nunito SemiBold"/>
                <a:sym typeface="Nunito SemiBold"/>
              </a:rPr>
              <a:t>These shapes have much larger surface area in proportion to their volume and are remarkably strong.</a:t>
            </a:r>
            <a:endParaRPr sz="1350">
              <a:solidFill>
                <a:srgbClr val="050505"/>
              </a:solidFill>
              <a:latin typeface="Nunito SemiBold"/>
              <a:ea typeface="Nunito SemiBold"/>
              <a:cs typeface="Nunito SemiBold"/>
              <a:sym typeface="Nunito SemiBold"/>
            </a:endParaRPr>
          </a:p>
          <a:p>
            <a:pPr marL="457200" lvl="0" indent="-314325" algn="l" rtl="0">
              <a:spcBef>
                <a:spcPts val="0"/>
              </a:spcBef>
              <a:spcAft>
                <a:spcPts val="0"/>
              </a:spcAft>
              <a:buClr>
                <a:srgbClr val="050505"/>
              </a:buClr>
              <a:buSzPts val="1350"/>
              <a:buFont typeface="Nunito SemiBold"/>
              <a:buChar char="●"/>
            </a:pPr>
            <a:r>
              <a:rPr lang="es" sz="1350">
                <a:solidFill>
                  <a:srgbClr val="050505"/>
                </a:solidFill>
                <a:latin typeface="Nunito SemiBold"/>
                <a:ea typeface="Nunito SemiBold"/>
                <a:cs typeface="Nunito SemiBold"/>
                <a:sym typeface="Nunito SemiBold"/>
              </a:rPr>
              <a:t>When subjected to heat and pressure during the conversion of 2D structure to 3D form, Graphene forms an unusual geometric shape called gyroid. This geometry has the potential to transfer into many things</a:t>
            </a:r>
            <a:endParaRPr sz="1350">
              <a:solidFill>
                <a:srgbClr val="050505"/>
              </a:solidFill>
              <a:latin typeface="Nunito SemiBold"/>
              <a:ea typeface="Nunito SemiBold"/>
              <a:cs typeface="Nunito SemiBold"/>
              <a:sym typeface="Nunito SemiBold"/>
            </a:endParaRPr>
          </a:p>
          <a:p>
            <a:pPr marL="457200" lvl="0" indent="-314325" algn="l" rtl="0">
              <a:spcBef>
                <a:spcPts val="0"/>
              </a:spcBef>
              <a:spcAft>
                <a:spcPts val="0"/>
              </a:spcAft>
              <a:buClr>
                <a:srgbClr val="050505"/>
              </a:buClr>
              <a:buSzPts val="1350"/>
              <a:buFont typeface="Nunito SemiBold"/>
              <a:buChar char="●"/>
            </a:pPr>
            <a:r>
              <a:rPr lang="es" sz="1350">
                <a:solidFill>
                  <a:srgbClr val="050505"/>
                </a:solidFill>
                <a:latin typeface="Nunito SemiBold"/>
                <a:ea typeface="Nunito SemiBold"/>
                <a:cs typeface="Nunito SemiBold"/>
                <a:sym typeface="Nunito SemiBold"/>
              </a:rPr>
              <a:t>This shape is round and full of holes. Due to presence of these tiny pore spaces, Graphene can also find application in some filtration systems, for either chemical or water processing.</a:t>
            </a:r>
            <a:endParaRPr sz="1350">
              <a:solidFill>
                <a:srgbClr val="050505"/>
              </a:solidFill>
              <a:latin typeface="Nunito SemiBold"/>
              <a:ea typeface="Nunito SemiBold"/>
              <a:cs typeface="Nunito SemiBold"/>
              <a:sym typeface="Nunito SemiBold"/>
            </a:endParaRPr>
          </a:p>
          <a:p>
            <a:pPr marL="457200" lvl="0" indent="-314325" algn="l" rtl="0">
              <a:spcBef>
                <a:spcPts val="0"/>
              </a:spcBef>
              <a:spcAft>
                <a:spcPts val="0"/>
              </a:spcAft>
              <a:buClr>
                <a:srgbClr val="050505"/>
              </a:buClr>
              <a:buSzPts val="1350"/>
              <a:buFont typeface="Nunito SemiBold"/>
              <a:buChar char="●"/>
            </a:pPr>
            <a:r>
              <a:rPr lang="es" sz="1350">
                <a:solidFill>
                  <a:srgbClr val="050505"/>
                </a:solidFill>
                <a:latin typeface="Nunito SemiBold"/>
                <a:ea typeface="Nunito SemiBold"/>
                <a:cs typeface="Nunito SemiBold"/>
                <a:sym typeface="Nunito SemiBold"/>
              </a:rPr>
              <a:t>On compression and fusion of flakes of Graphene, a new material with sponge-like configuration and only </a:t>
            </a:r>
            <a:r>
              <a:rPr lang="es" sz="1350" b="1">
                <a:solidFill>
                  <a:srgbClr val="050505"/>
                </a:solidFill>
                <a:latin typeface="Nunito"/>
                <a:ea typeface="Nunito"/>
                <a:cs typeface="Nunito"/>
                <a:sym typeface="Nunito"/>
              </a:rPr>
              <a:t>5% density</a:t>
            </a:r>
            <a:r>
              <a:rPr lang="es" sz="1350">
                <a:solidFill>
                  <a:srgbClr val="050505"/>
                </a:solidFill>
                <a:latin typeface="Nunito SemiBold"/>
                <a:ea typeface="Nunito SemiBold"/>
                <a:cs typeface="Nunito SemiBold"/>
                <a:sym typeface="Nunito SemiBold"/>
              </a:rPr>
              <a:t> is formed, which yields </a:t>
            </a:r>
            <a:r>
              <a:rPr lang="es" sz="1350" b="1">
                <a:solidFill>
                  <a:srgbClr val="050505"/>
                </a:solidFill>
                <a:latin typeface="Nunito"/>
                <a:ea typeface="Nunito"/>
                <a:cs typeface="Nunito"/>
                <a:sym typeface="Nunito"/>
              </a:rPr>
              <a:t>strength 10 times that of steel</a:t>
            </a:r>
            <a:r>
              <a:rPr lang="es" sz="1350">
                <a:solidFill>
                  <a:srgbClr val="050505"/>
                </a:solidFill>
                <a:latin typeface="Nunito SemiBold"/>
                <a:ea typeface="Nunito SemiBold"/>
                <a:cs typeface="Nunito SemiBold"/>
                <a:sym typeface="Nunito SemiBold"/>
              </a:rPr>
              <a:t>.</a:t>
            </a:r>
            <a:endParaRPr sz="1350">
              <a:solidFill>
                <a:srgbClr val="050505"/>
              </a:solidFill>
              <a:latin typeface="Nunito SemiBold"/>
              <a:ea typeface="Nunito SemiBold"/>
              <a:cs typeface="Nunito SemiBold"/>
              <a:sym typeface="Nunito SemiBold"/>
            </a:endParaRPr>
          </a:p>
        </p:txBody>
      </p:sp>
      <p:cxnSp>
        <p:nvCxnSpPr>
          <p:cNvPr id="402" name="Google Shape;402;p33"/>
          <p:cNvCxnSpPr/>
          <p:nvPr/>
        </p:nvCxnSpPr>
        <p:spPr>
          <a:xfrm>
            <a:off x="3715150" y="122622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03" name="Google Shape;403;p33"/>
          <p:cNvCxnSpPr/>
          <p:nvPr/>
        </p:nvCxnSpPr>
        <p:spPr>
          <a:xfrm>
            <a:off x="4740850" y="122622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04" name="Google Shape;404;p33"/>
          <p:cNvCxnSpPr/>
          <p:nvPr/>
        </p:nvCxnSpPr>
        <p:spPr>
          <a:xfrm>
            <a:off x="3339350" y="12262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4"/>
          <p:cNvPicPr preferRelativeResize="0"/>
          <p:nvPr/>
        </p:nvPicPr>
        <p:blipFill rotWithShape="1">
          <a:blip r:embed="rId3">
            <a:alphaModFix/>
          </a:blip>
          <a:srcRect l="12495" r="12502"/>
          <a:stretch/>
        </p:blipFill>
        <p:spPr>
          <a:xfrm>
            <a:off x="6087450" y="2994224"/>
            <a:ext cx="2470099" cy="1852525"/>
          </a:xfrm>
          <a:prstGeom prst="rect">
            <a:avLst/>
          </a:prstGeom>
          <a:noFill/>
          <a:ln>
            <a:noFill/>
          </a:ln>
        </p:spPr>
      </p:pic>
      <p:pic>
        <p:nvPicPr>
          <p:cNvPr id="410" name="Google Shape;410;p34"/>
          <p:cNvPicPr preferRelativeResize="0"/>
          <p:nvPr/>
        </p:nvPicPr>
        <p:blipFill rotWithShape="1">
          <a:blip r:embed="rId4">
            <a:alphaModFix/>
          </a:blip>
          <a:srcRect t="10913" b="10913"/>
          <a:stretch/>
        </p:blipFill>
        <p:spPr>
          <a:xfrm>
            <a:off x="5494725" y="212200"/>
            <a:ext cx="3655525" cy="2307701"/>
          </a:xfrm>
          <a:prstGeom prst="rect">
            <a:avLst/>
          </a:prstGeom>
          <a:noFill/>
          <a:ln>
            <a:noFill/>
          </a:ln>
        </p:spPr>
      </p:pic>
      <p:sp>
        <p:nvSpPr>
          <p:cNvPr id="411" name="Google Shape;411;p34"/>
          <p:cNvSpPr/>
          <p:nvPr/>
        </p:nvSpPr>
        <p:spPr>
          <a:xfrm>
            <a:off x="304475" y="247075"/>
            <a:ext cx="4926600" cy="454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txBox="1">
            <a:spLocks noGrp="1"/>
          </p:cNvSpPr>
          <p:nvPr>
            <p:ph type="title"/>
          </p:nvPr>
        </p:nvSpPr>
        <p:spPr>
          <a:xfrm>
            <a:off x="539375" y="368050"/>
            <a:ext cx="4779300" cy="14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500">
                <a:solidFill>
                  <a:srgbClr val="000000"/>
                </a:solidFill>
                <a:latin typeface="Nunito"/>
                <a:ea typeface="Nunito"/>
                <a:cs typeface="Nunito"/>
                <a:sym typeface="Nunito"/>
              </a:rPr>
              <a:t>DEMONSTRATION</a:t>
            </a:r>
            <a:endParaRPr sz="2500">
              <a:solidFill>
                <a:srgbClr val="000000"/>
              </a:solidFill>
              <a:latin typeface="Nunito"/>
              <a:ea typeface="Nunito"/>
              <a:cs typeface="Nunito"/>
              <a:sym typeface="Nunito"/>
            </a:endParaRPr>
          </a:p>
        </p:txBody>
      </p:sp>
      <p:sp>
        <p:nvSpPr>
          <p:cNvPr id="413" name="Google Shape;413;p34"/>
          <p:cNvSpPr txBox="1">
            <a:spLocks noGrp="1"/>
          </p:cNvSpPr>
          <p:nvPr>
            <p:ph type="body" idx="1"/>
          </p:nvPr>
        </p:nvSpPr>
        <p:spPr>
          <a:xfrm>
            <a:off x="304475" y="1064850"/>
            <a:ext cx="4556100" cy="3543000"/>
          </a:xfrm>
          <a:prstGeom prst="rect">
            <a:avLst/>
          </a:prstGeom>
        </p:spPr>
        <p:txBody>
          <a:bodyPr spcFirstLastPara="1" wrap="square" lIns="91425" tIns="91425" rIns="91425" bIns="91425" anchor="t" anchorCtr="0">
            <a:noAutofit/>
          </a:bodyPr>
          <a:lstStyle/>
          <a:p>
            <a:pPr marL="457200" lvl="0" indent="-314325" algn="just" rtl="0">
              <a:lnSpc>
                <a:spcPct val="100000"/>
              </a:lnSpc>
              <a:spcBef>
                <a:spcPts val="0"/>
              </a:spcBef>
              <a:spcAft>
                <a:spcPts val="0"/>
              </a:spcAft>
              <a:buClr>
                <a:srgbClr val="000000"/>
              </a:buClr>
              <a:buSzPts val="1350"/>
              <a:buFont typeface="Nunito SemiBold"/>
              <a:buChar char="●"/>
            </a:pPr>
            <a:r>
              <a:rPr lang="es" sz="1350">
                <a:solidFill>
                  <a:srgbClr val="000000"/>
                </a:solidFill>
                <a:latin typeface="Nunito SemiBold"/>
                <a:ea typeface="Nunito SemiBold"/>
                <a:cs typeface="Nunito SemiBold"/>
                <a:sym typeface="Nunito SemiBold"/>
              </a:rPr>
              <a:t>Initially, Graphene flakes are fused by applying heat and pressure until the flakes formed are stable and are able to reciprocate the 2D strength of graphene.</a:t>
            </a:r>
            <a:endParaRPr sz="1350">
              <a:solidFill>
                <a:srgbClr val="000000"/>
              </a:solidFill>
              <a:latin typeface="Nunito SemiBold"/>
              <a:ea typeface="Nunito SemiBold"/>
              <a:cs typeface="Nunito SemiBold"/>
              <a:sym typeface="Nunito SemiBold"/>
            </a:endParaRPr>
          </a:p>
          <a:p>
            <a:pPr marL="457200" lvl="0" indent="-314325" algn="just" rtl="0">
              <a:lnSpc>
                <a:spcPct val="100000"/>
              </a:lnSpc>
              <a:spcBef>
                <a:spcPts val="0"/>
              </a:spcBef>
              <a:spcAft>
                <a:spcPts val="0"/>
              </a:spcAft>
              <a:buClr>
                <a:srgbClr val="000000"/>
              </a:buClr>
              <a:buSzPts val="1350"/>
              <a:buFont typeface="Nunito SemiBold"/>
              <a:buChar char="●"/>
            </a:pPr>
            <a:r>
              <a:rPr lang="es" sz="1350">
                <a:solidFill>
                  <a:srgbClr val="000000"/>
                </a:solidFill>
                <a:latin typeface="Nunito SemiBold"/>
                <a:ea typeface="Nunito SemiBold"/>
                <a:cs typeface="Nunito SemiBold"/>
                <a:sym typeface="Nunito SemiBold"/>
              </a:rPr>
              <a:t>The new configurations are then made in the lab using a high-resolution, multi-material 3D printer. </a:t>
            </a:r>
            <a:endParaRPr sz="1350">
              <a:solidFill>
                <a:srgbClr val="000000"/>
              </a:solidFill>
              <a:latin typeface="Nunito SemiBold"/>
              <a:ea typeface="Nunito SemiBold"/>
              <a:cs typeface="Nunito SemiBold"/>
              <a:sym typeface="Nunito SemiBold"/>
            </a:endParaRPr>
          </a:p>
          <a:p>
            <a:pPr marL="457200" lvl="0" indent="-314325" algn="just" rtl="0">
              <a:lnSpc>
                <a:spcPct val="100000"/>
              </a:lnSpc>
              <a:spcBef>
                <a:spcPts val="0"/>
              </a:spcBef>
              <a:spcAft>
                <a:spcPts val="0"/>
              </a:spcAft>
              <a:buClr>
                <a:srgbClr val="000000"/>
              </a:buClr>
              <a:buSzPts val="1350"/>
              <a:buFont typeface="Nunito SemiBold"/>
              <a:buChar char="●"/>
            </a:pPr>
            <a:r>
              <a:rPr lang="es" sz="1350">
                <a:solidFill>
                  <a:srgbClr val="000000"/>
                </a:solidFill>
                <a:latin typeface="Nunito SemiBold"/>
                <a:ea typeface="Nunito SemiBold"/>
                <a:cs typeface="Nunito SemiBold"/>
                <a:sym typeface="Nunito SemiBold"/>
              </a:rPr>
              <a:t>They are then mechanically tested for their tensile and compressive properties, and their mechanical response under loading is simulated using  theoretical models. </a:t>
            </a:r>
            <a:endParaRPr sz="1350">
              <a:solidFill>
                <a:srgbClr val="000000"/>
              </a:solidFill>
              <a:latin typeface="Nunito SemiBold"/>
              <a:ea typeface="Nunito SemiBold"/>
              <a:cs typeface="Nunito SemiBold"/>
              <a:sym typeface="Nunito SemiBold"/>
            </a:endParaRPr>
          </a:p>
          <a:p>
            <a:pPr marL="457200" lvl="0" indent="-314325" algn="just" rtl="0">
              <a:lnSpc>
                <a:spcPct val="100000"/>
              </a:lnSpc>
              <a:spcBef>
                <a:spcPts val="0"/>
              </a:spcBef>
              <a:spcAft>
                <a:spcPts val="0"/>
              </a:spcAft>
              <a:buClr>
                <a:srgbClr val="000000"/>
              </a:buClr>
              <a:buSzPts val="1350"/>
              <a:buFont typeface="Nunito SemiBold"/>
              <a:buChar char="●"/>
            </a:pPr>
            <a:r>
              <a:rPr lang="es" sz="1350">
                <a:solidFill>
                  <a:srgbClr val="000000"/>
                </a:solidFill>
                <a:latin typeface="Nunito SemiBold"/>
                <a:ea typeface="Nunito SemiBold"/>
                <a:cs typeface="Nunito SemiBold"/>
                <a:sym typeface="Nunito SemiBold"/>
              </a:rPr>
              <a:t>The results from the experiments and simulations matched accordingly. </a:t>
            </a:r>
            <a:endParaRPr sz="1350">
              <a:solidFill>
                <a:srgbClr val="000000"/>
              </a:solidFill>
              <a:latin typeface="Nunito SemiBold"/>
              <a:ea typeface="Nunito SemiBold"/>
              <a:cs typeface="Nunito SemiBold"/>
              <a:sym typeface="Nunito SemiBold"/>
            </a:endParaRPr>
          </a:p>
          <a:p>
            <a:pPr marL="457200" lvl="0" indent="-314325" algn="just" rtl="0">
              <a:lnSpc>
                <a:spcPct val="100000"/>
              </a:lnSpc>
              <a:spcBef>
                <a:spcPts val="0"/>
              </a:spcBef>
              <a:spcAft>
                <a:spcPts val="0"/>
              </a:spcAft>
              <a:buClr>
                <a:srgbClr val="000000"/>
              </a:buClr>
              <a:buSzPts val="1350"/>
              <a:buFont typeface="Nunito SemiBold"/>
              <a:buChar char="●"/>
            </a:pPr>
            <a:r>
              <a:rPr lang="es" sz="1350">
                <a:solidFill>
                  <a:srgbClr val="000000"/>
                </a:solidFill>
                <a:latin typeface="Nunito SemiBold"/>
                <a:ea typeface="Nunito SemiBold"/>
                <a:cs typeface="Nunito SemiBold"/>
                <a:sym typeface="Nunito SemiBold"/>
              </a:rPr>
              <a:t>The final shape is decided after performing multiple tests with different shapes/compositions and the output is based on minor modifications.</a:t>
            </a:r>
            <a:endParaRPr sz="1350">
              <a:solidFill>
                <a:srgbClr val="000000"/>
              </a:solidFill>
              <a:latin typeface="Nunito SemiBold"/>
              <a:ea typeface="Nunito SemiBold"/>
              <a:cs typeface="Nunito SemiBold"/>
              <a:sym typeface="Nunito SemiBold"/>
            </a:endParaRPr>
          </a:p>
          <a:p>
            <a:pPr marL="0" lvl="0" indent="0" algn="l" rtl="0">
              <a:spcBef>
                <a:spcPts val="0"/>
              </a:spcBef>
              <a:spcAft>
                <a:spcPts val="1600"/>
              </a:spcAft>
              <a:buNone/>
            </a:pPr>
            <a:endParaRPr sz="1300">
              <a:latin typeface="Arial"/>
              <a:ea typeface="Arial"/>
              <a:cs typeface="Arial"/>
              <a:sym typeface="Arial"/>
            </a:endParaRPr>
          </a:p>
        </p:txBody>
      </p:sp>
      <p:sp>
        <p:nvSpPr>
          <p:cNvPr id="414" name="Google Shape;414;p34"/>
          <p:cNvSpPr/>
          <p:nvPr/>
        </p:nvSpPr>
        <p:spPr>
          <a:xfrm>
            <a:off x="5360425" y="132650"/>
            <a:ext cx="3740100" cy="34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txBox="1"/>
          <p:nvPr/>
        </p:nvSpPr>
        <p:spPr>
          <a:xfrm>
            <a:off x="6189175" y="132650"/>
            <a:ext cx="3237900" cy="3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EXPERIMENT SIMULATION</a:t>
            </a:r>
            <a:endParaRPr b="1">
              <a:latin typeface="Nunito"/>
              <a:ea typeface="Nunito"/>
              <a:cs typeface="Nunito"/>
              <a:sym typeface="Nunito"/>
            </a:endParaRPr>
          </a:p>
        </p:txBody>
      </p:sp>
      <p:sp>
        <p:nvSpPr>
          <p:cNvPr id="416" name="Google Shape;416;p34"/>
          <p:cNvSpPr txBox="1"/>
          <p:nvPr/>
        </p:nvSpPr>
        <p:spPr>
          <a:xfrm>
            <a:off x="6189175" y="2585463"/>
            <a:ext cx="3237900" cy="3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b="1">
                <a:latin typeface="Nunito"/>
                <a:ea typeface="Nunito"/>
                <a:cs typeface="Nunito"/>
                <a:sym typeface="Nunito"/>
              </a:rPr>
              <a:t>MECHANICAL TESTING</a:t>
            </a:r>
            <a:endParaRPr b="1">
              <a:latin typeface="Nunito"/>
              <a:ea typeface="Nunito"/>
              <a:cs typeface="Nunito"/>
              <a:sym typeface="Nunito"/>
            </a:endParaRPr>
          </a:p>
        </p:txBody>
      </p:sp>
      <p:sp>
        <p:nvSpPr>
          <p:cNvPr id="417" name="Google Shape;417;p34"/>
          <p:cNvSpPr/>
          <p:nvPr/>
        </p:nvSpPr>
        <p:spPr>
          <a:xfrm>
            <a:off x="662600" y="909600"/>
            <a:ext cx="2734500" cy="8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txBox="1"/>
          <p:nvPr/>
        </p:nvSpPr>
        <p:spPr>
          <a:xfrm>
            <a:off x="174775" y="4789600"/>
            <a:ext cx="6179400" cy="1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a:solidFill>
                  <a:srgbClr val="050505"/>
                </a:solidFill>
                <a:latin typeface="Nunito SemiBold"/>
                <a:ea typeface="Nunito SemiBold"/>
                <a:cs typeface="Nunito SemiBold"/>
                <a:sym typeface="Nunito SemiBold"/>
              </a:rPr>
              <a:t>*These 3D printed models of the structure are enlarged to thousands of times their natural size, for testing purposes.</a:t>
            </a:r>
            <a:endParaRPr sz="600">
              <a:solidFill>
                <a:srgbClr val="050505"/>
              </a:solidFill>
              <a:latin typeface="Nunito SemiBold"/>
              <a:ea typeface="Nunito SemiBold"/>
              <a:cs typeface="Nunito SemiBold"/>
              <a:sym typeface="Nunito SemiBold"/>
            </a:endParaRPr>
          </a:p>
          <a:p>
            <a:pPr marL="0" lvl="0" indent="0" algn="l" rtl="0">
              <a:spcBef>
                <a:spcPts val="0"/>
              </a:spcBef>
              <a:spcAft>
                <a:spcPts val="0"/>
              </a:spcAft>
              <a:buNone/>
            </a:pPr>
            <a:endParaRPr>
              <a:latin typeface="Ubuntu Light"/>
              <a:ea typeface="Ubuntu Light"/>
              <a:cs typeface="Ubuntu Light"/>
              <a:sym typeface="Ubuntu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p:nvPr/>
        </p:nvSpPr>
        <p:spPr>
          <a:xfrm>
            <a:off x="196094" y="727774"/>
            <a:ext cx="4908300" cy="4415725"/>
          </a:xfrm>
          <a:prstGeom prst="rect">
            <a:avLst/>
          </a:prstGeom>
          <a:noFill/>
          <a:ln>
            <a:noFill/>
          </a:ln>
        </p:spPr>
        <p:txBody>
          <a:bodyPr spcFirstLastPara="1" wrap="square" lIns="91425" tIns="91425" rIns="91425" bIns="91425" anchor="t" anchorCtr="0">
            <a:noAutofit/>
          </a:bodyPr>
          <a:lstStyle/>
          <a:p>
            <a:pPr algn="just"/>
            <a:r>
              <a:rPr lang="en-US" sz="1600" dirty="0">
                <a:latin typeface="Barlow" panose="020B0604020202020204" pitchFamily="2" charset="0"/>
              </a:rPr>
              <a:t>G</a:t>
            </a:r>
            <a:r>
              <a:rPr lang="en-US" sz="1600" i="0" dirty="0">
                <a:solidFill>
                  <a:srgbClr val="000000"/>
                </a:solidFill>
                <a:effectLst/>
                <a:latin typeface="Barlow" panose="020B0604020202020204" pitchFamily="2" charset="0"/>
              </a:rPr>
              <a:t>raphene, called the miracle material, has taken its place in the global rush industry.</a:t>
            </a:r>
            <a:r>
              <a:rPr lang="en-US" sz="2000" b="0" i="0" dirty="0">
                <a:solidFill>
                  <a:srgbClr val="131313"/>
                </a:solidFill>
                <a:effectLst/>
                <a:latin typeface="Barlow" panose="020B0604020202020204" pitchFamily="2" charset="0"/>
              </a:rPr>
              <a:t> </a:t>
            </a:r>
            <a:r>
              <a:rPr lang="en-US" sz="1600" b="0" i="0" dirty="0">
                <a:solidFill>
                  <a:srgbClr val="131313"/>
                </a:solidFill>
                <a:effectLst/>
                <a:latin typeface="Barlow" panose="020B0604020202020204" pitchFamily="2" charset="0"/>
              </a:rPr>
              <a:t>Its</a:t>
            </a:r>
            <a:r>
              <a:rPr lang="en-US" sz="2000" b="0" i="0" dirty="0">
                <a:solidFill>
                  <a:srgbClr val="131313"/>
                </a:solidFill>
                <a:effectLst/>
                <a:latin typeface="Barlow" panose="020B0604020202020204" pitchFamily="2" charset="0"/>
              </a:rPr>
              <a:t> </a:t>
            </a:r>
            <a:r>
              <a:rPr lang="en-US" sz="1600" b="0" i="0" dirty="0">
                <a:solidFill>
                  <a:srgbClr val="131313"/>
                </a:solidFill>
                <a:effectLst/>
                <a:latin typeface="Barlow" panose="020B0604020202020204" pitchFamily="2" charset="0"/>
              </a:rPr>
              <a:t>applications are virtually unlimited and promise to revolutionize many fields: from electronics and computing to construction or even health.</a:t>
            </a:r>
            <a:r>
              <a:rPr lang="en-US" sz="1600" dirty="0">
                <a:solidFill>
                  <a:srgbClr val="131313"/>
                </a:solidFill>
                <a:latin typeface="Barlow" panose="020B0604020202020204" pitchFamily="2" charset="0"/>
              </a:rPr>
              <a:t> Scientists have determined that graphene can assist in detecting cancerous cells in the body and can keep track of a person’s vitals. Graphene can function as an ideal gas detector and it is even used in making bulletproof vests. Batteries based on graphene can recharge incredibly quickly. Graphene is practically </a:t>
            </a:r>
            <a:r>
              <a:rPr lang="en-US" sz="1600" dirty="0" err="1">
                <a:solidFill>
                  <a:srgbClr val="131313"/>
                </a:solidFill>
                <a:latin typeface="Barlow" panose="020B0604020202020204" pitchFamily="2" charset="0"/>
              </a:rPr>
              <a:t>impermiable</a:t>
            </a:r>
            <a:r>
              <a:rPr lang="en-US" sz="1600" dirty="0">
                <a:solidFill>
                  <a:srgbClr val="131313"/>
                </a:solidFill>
                <a:latin typeface="Barlow" panose="020B0604020202020204" pitchFamily="2" charset="0"/>
              </a:rPr>
              <a:t>. Just one coating of graphene-based paint will be able to prevent corrosion. Graphene is also used in concrete industries. A new method has been developed to add the material to conventional concrete which combines the lightness and stiffness of graphene into concrete to create </a:t>
            </a:r>
            <a:r>
              <a:rPr lang="en-US" sz="1600" dirty="0" err="1">
                <a:solidFill>
                  <a:srgbClr val="131313"/>
                </a:solidFill>
                <a:latin typeface="Barlow" panose="020B0604020202020204" pitchFamily="2" charset="0"/>
              </a:rPr>
              <a:t>concrene</a:t>
            </a:r>
            <a:r>
              <a:rPr lang="en-US" sz="1600" dirty="0">
                <a:solidFill>
                  <a:srgbClr val="131313"/>
                </a:solidFill>
                <a:latin typeface="Barlow" panose="020B0604020202020204" pitchFamily="2" charset="0"/>
              </a:rPr>
              <a:t>.</a:t>
            </a:r>
            <a:endParaRPr lang="en-US" sz="1600" i="0" dirty="0">
              <a:solidFill>
                <a:srgbClr val="000000"/>
              </a:solidFill>
              <a:effectLst/>
              <a:latin typeface="Barlow" panose="020B0604020202020204" pitchFamily="2" charset="0"/>
            </a:endParaRPr>
          </a:p>
        </p:txBody>
      </p:sp>
      <p:pic>
        <p:nvPicPr>
          <p:cNvPr id="424" name="Google Shape;424;p35" descr="MIT 3D graphene material strongest steel designboom"/>
          <p:cNvPicPr preferRelativeResize="0"/>
          <p:nvPr/>
        </p:nvPicPr>
        <p:blipFill rotWithShape="1">
          <a:blip r:embed="rId3">
            <a:alphaModFix/>
          </a:blip>
          <a:srcRect l="25896" t="9272" r="24862" b="3329"/>
          <a:stretch/>
        </p:blipFill>
        <p:spPr>
          <a:xfrm>
            <a:off x="5727825" y="201625"/>
            <a:ext cx="2942174" cy="2501425"/>
          </a:xfrm>
          <a:prstGeom prst="rect">
            <a:avLst/>
          </a:prstGeom>
          <a:noFill/>
          <a:ln>
            <a:noFill/>
          </a:ln>
        </p:spPr>
      </p:pic>
      <p:sp>
        <p:nvSpPr>
          <p:cNvPr id="425" name="Google Shape;425;p35"/>
          <p:cNvSpPr txBox="1"/>
          <p:nvPr/>
        </p:nvSpPr>
        <p:spPr>
          <a:xfrm>
            <a:off x="723763" y="201625"/>
            <a:ext cx="37572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700" b="1" dirty="0">
                <a:latin typeface="Nunito"/>
                <a:ea typeface="Nunito"/>
                <a:cs typeface="Nunito"/>
                <a:sym typeface="Nunito"/>
              </a:rPr>
              <a:t>APPLICATION</a:t>
            </a:r>
            <a:endParaRPr sz="2700" b="1" dirty="0">
              <a:latin typeface="Nunito"/>
              <a:ea typeface="Nunito"/>
              <a:cs typeface="Nunito"/>
              <a:sym typeface="Nunito"/>
            </a:endParaRPr>
          </a:p>
        </p:txBody>
      </p:sp>
      <p:pic>
        <p:nvPicPr>
          <p:cNvPr id="426" name="Google Shape;426;p35" descr="MIT researchers make new graphene discovery - CNN Style"/>
          <p:cNvPicPr preferRelativeResize="0"/>
          <p:nvPr/>
        </p:nvPicPr>
        <p:blipFill>
          <a:blip r:embed="rId4">
            <a:alphaModFix/>
          </a:blip>
          <a:stretch>
            <a:fillRect/>
          </a:stretch>
        </p:blipFill>
        <p:spPr>
          <a:xfrm>
            <a:off x="5770175" y="3021825"/>
            <a:ext cx="2899825" cy="1633568"/>
          </a:xfrm>
          <a:prstGeom prst="rect">
            <a:avLst/>
          </a:prstGeom>
          <a:noFill/>
          <a:ln>
            <a:noFill/>
          </a:ln>
        </p:spPr>
      </p:pic>
      <p:cxnSp>
        <p:nvCxnSpPr>
          <p:cNvPr id="427" name="Google Shape;427;p35"/>
          <p:cNvCxnSpPr/>
          <p:nvPr/>
        </p:nvCxnSpPr>
        <p:spPr>
          <a:xfrm>
            <a:off x="1826363" y="68415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28" name="Google Shape;428;p35"/>
          <p:cNvCxnSpPr/>
          <p:nvPr/>
        </p:nvCxnSpPr>
        <p:spPr>
          <a:xfrm>
            <a:off x="2264263" y="68415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29" name="Google Shape;429;p35"/>
          <p:cNvCxnSpPr/>
          <p:nvPr/>
        </p:nvCxnSpPr>
        <p:spPr>
          <a:xfrm>
            <a:off x="1450563" y="68415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30" name="Google Shape;430;p35"/>
          <p:cNvCxnSpPr/>
          <p:nvPr/>
        </p:nvCxnSpPr>
        <p:spPr>
          <a:xfrm>
            <a:off x="2729863" y="684150"/>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431" name="Google Shape;431;p35"/>
          <p:cNvCxnSpPr/>
          <p:nvPr/>
        </p:nvCxnSpPr>
        <p:spPr>
          <a:xfrm>
            <a:off x="2996688" y="684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100"/>
              <a:t>Thank You</a:t>
            </a:r>
            <a:endParaRPr sz="6100"/>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505</TotalTime>
  <Words>645</Words>
  <Application>Microsoft Office PowerPoint</Application>
  <PresentationFormat>On-screen Show (16:9)</PresentationFormat>
  <Paragraphs>44</Paragraphs>
  <Slides>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Nunito</vt:lpstr>
      <vt:lpstr>Bodoni</vt:lpstr>
      <vt:lpstr>Lato</vt:lpstr>
      <vt:lpstr>Nunito Light</vt:lpstr>
      <vt:lpstr>Barlow</vt:lpstr>
      <vt:lpstr>Arvo</vt:lpstr>
      <vt:lpstr>Ubuntu</vt:lpstr>
      <vt:lpstr>Ubuntu Light</vt:lpstr>
      <vt:lpstr>Nunito SemiBold</vt:lpstr>
      <vt:lpstr>Minimal Charm</vt:lpstr>
      <vt:lpstr>Ce-202 </vt:lpstr>
      <vt:lpstr>CONTENTS</vt:lpstr>
      <vt:lpstr>Strength to Weight Ratio</vt:lpstr>
      <vt:lpstr>WHY WAS GRAPHENE PREFERRED?</vt:lpstr>
      <vt:lpstr>DEMONSTRATION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cp:lastModifiedBy>Violina Kashyap</cp:lastModifiedBy>
  <cp:revision>7</cp:revision>
  <dcterms:modified xsi:type="dcterms:W3CDTF">2022-11-26T20:55:42Z</dcterms:modified>
</cp:coreProperties>
</file>